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6" r:id="rId2"/>
    <p:sldId id="259" r:id="rId3"/>
    <p:sldId id="260" r:id="rId4"/>
    <p:sldId id="271" r:id="rId5"/>
    <p:sldId id="272" r:id="rId6"/>
    <p:sldId id="273" r:id="rId7"/>
    <p:sldId id="288" r:id="rId8"/>
    <p:sldId id="261" r:id="rId9"/>
    <p:sldId id="274" r:id="rId10"/>
    <p:sldId id="275" r:id="rId11"/>
    <p:sldId id="276" r:id="rId12"/>
    <p:sldId id="293" r:id="rId13"/>
    <p:sldId id="289" r:id="rId14"/>
    <p:sldId id="277" r:id="rId15"/>
    <p:sldId id="267" r:id="rId16"/>
    <p:sldId id="290" r:id="rId17"/>
    <p:sldId id="278" r:id="rId18"/>
    <p:sldId id="279" r:id="rId19"/>
    <p:sldId id="268" r:id="rId20"/>
    <p:sldId id="294" r:id="rId21"/>
    <p:sldId id="295" r:id="rId22"/>
    <p:sldId id="280" r:id="rId23"/>
    <p:sldId id="269" r:id="rId24"/>
    <p:sldId id="281" r:id="rId25"/>
    <p:sldId id="282" r:id="rId26"/>
    <p:sldId id="283" r:id="rId27"/>
    <p:sldId id="291" r:id="rId28"/>
    <p:sldId id="284" r:id="rId29"/>
    <p:sldId id="285" r:id="rId30"/>
    <p:sldId id="292" r:id="rId31"/>
    <p:sldId id="286" r:id="rId32"/>
    <p:sldId id="287" r:id="rId33"/>
    <p:sldId id="270" r:id="rId34"/>
    <p:sldId id="258" r:id="rId3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4660"/>
  </p:normalViewPr>
  <p:slideViewPr>
    <p:cSldViewPr>
      <p:cViewPr varScale="1">
        <p:scale>
          <a:sx n="65" d="100"/>
          <a:sy n="65" d="100"/>
        </p:scale>
        <p:origin x="1002"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1D28A-C92B-45B7-BF07-D39EB113C40C}" type="datetimeFigureOut">
              <a:rPr lang="es-VE" smtClean="0"/>
              <a:t>24/5/2018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25C37-2A02-42F1-972B-6866C8198159}" type="slidenum">
              <a:rPr lang="es-VE" smtClean="0"/>
              <a:t>‹#›</a:t>
            </a:fld>
            <a:endParaRPr lang="es-VE"/>
          </a:p>
        </p:txBody>
      </p:sp>
    </p:spTree>
    <p:extLst>
      <p:ext uri="{BB962C8B-B14F-4D97-AF65-F5344CB8AC3E}">
        <p14:creationId xmlns:p14="http://schemas.microsoft.com/office/powerpoint/2010/main" val="379368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6C25C37-2A02-42F1-972B-6866C8198159}" type="slidenum">
              <a:rPr lang="es-VE" smtClean="0"/>
              <a:t>8</a:t>
            </a:fld>
            <a:endParaRPr lang="es-VE"/>
          </a:p>
        </p:txBody>
      </p:sp>
    </p:spTree>
    <p:extLst>
      <p:ext uri="{BB962C8B-B14F-4D97-AF65-F5344CB8AC3E}">
        <p14:creationId xmlns:p14="http://schemas.microsoft.com/office/powerpoint/2010/main" val="302376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just">
              <a:lnSpc>
                <a:spcPct val="114000"/>
              </a:lnSpc>
              <a:spcBef>
                <a:spcPts val="1200"/>
              </a:spcBef>
              <a:buNone/>
              <a:defRPr sz="2600" spc="-150">
                <a:solidFill>
                  <a:schemeClr val="tx1"/>
                </a:solidFill>
                <a:latin typeface="Open Sans Semibold"/>
                <a:ea typeface="Open Sans Semibold"/>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000" b="1" spc="-150">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5/24/2018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0599-A5A0-4614-A711-870750A998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7F8AA1-C3C3-42D7-9AA3-3EB5DD2C22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61838" cy="6858000"/>
          </a:xfrm>
        </p:spPr>
      </p:pic>
    </p:spTree>
    <p:extLst>
      <p:ext uri="{BB962C8B-B14F-4D97-AF65-F5344CB8AC3E}">
        <p14:creationId xmlns:p14="http://schemas.microsoft.com/office/powerpoint/2010/main" val="18495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rPr>
              <a:t>It will be spacious</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 city is laid out as </a:t>
            </a:r>
            <a:r>
              <a:rPr lang="en-US" b="1" dirty="0">
                <a:latin typeface="Open Sans Semibold"/>
                <a:ea typeface="Verdana" panose="020B0604030504040204" pitchFamily="34" charset="0"/>
                <a:cs typeface="Verdana" panose="020B0604030504040204" pitchFamily="34" charset="0"/>
              </a:rPr>
              <a:t>a square</a:t>
            </a:r>
            <a:r>
              <a:rPr lang="en-US" dirty="0">
                <a:latin typeface="Open Sans Semibold"/>
                <a:ea typeface="Verdana" panose="020B0604030504040204" pitchFamily="34" charset="0"/>
                <a:cs typeface="Verdana" panose="020B0604030504040204" pitchFamily="34" charset="0"/>
              </a:rPr>
              <a:t>, and its length is as great as the width; and he measured the city with the rod, </a:t>
            </a:r>
            <a:r>
              <a:rPr lang="en-US" b="1" dirty="0">
                <a:latin typeface="Open Sans Semibold"/>
                <a:ea typeface="Verdana" panose="020B0604030504040204" pitchFamily="34" charset="0"/>
                <a:cs typeface="Verdana" panose="020B0604030504040204" pitchFamily="34" charset="0"/>
              </a:rPr>
              <a:t>fifteen hundred miles</a:t>
            </a:r>
            <a:r>
              <a:rPr lang="en-US" dirty="0">
                <a:latin typeface="Open Sans Semibold"/>
                <a:ea typeface="Verdana" panose="020B0604030504040204" pitchFamily="34" charset="0"/>
                <a:cs typeface="Verdana" panose="020B0604030504040204" pitchFamily="34" charset="0"/>
              </a:rPr>
              <a:t>; its </a:t>
            </a:r>
            <a:r>
              <a:rPr lang="en-US" b="1" dirty="0">
                <a:latin typeface="Open Sans Semibold"/>
                <a:ea typeface="Verdana" panose="020B0604030504040204" pitchFamily="34" charset="0"/>
                <a:cs typeface="Verdana" panose="020B0604030504040204" pitchFamily="34" charset="0"/>
              </a:rPr>
              <a:t>length and width and height are equal</a:t>
            </a:r>
            <a:r>
              <a:rPr lang="en-US" dirty="0">
                <a:latin typeface="Open Sans Semibold"/>
                <a:ea typeface="Verdana" panose="020B0604030504040204" pitchFamily="34" charset="0"/>
                <a:cs typeface="Verdana" panose="020B0604030504040204" pitchFamily="34" charset="0"/>
              </a:rPr>
              <a:t>.” (Rev. 21:16)</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11372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800"/>
              </a:spcBef>
            </a:pPr>
            <a:r>
              <a:rPr lang="en-US" sz="2800" b="1" dirty="0">
                <a:latin typeface="Open Sans Semibold"/>
              </a:rPr>
              <a:t>It will be safe</a:t>
            </a:r>
          </a:p>
          <a:p>
            <a:pPr algn="just">
              <a:lnSpc>
                <a:spcPct val="114000"/>
              </a:lnSpc>
              <a:spcBef>
                <a:spcPts val="800"/>
              </a:spcBef>
            </a:pPr>
            <a:r>
              <a:rPr lang="en-US" dirty="0">
                <a:latin typeface="Open Sans Semibold"/>
                <a:ea typeface="Verdana" panose="020B0604030504040204" pitchFamily="34" charset="0"/>
                <a:cs typeface="Verdana" panose="020B0604030504040204" pitchFamily="34" charset="0"/>
              </a:rPr>
              <a:t>“…no longer any </a:t>
            </a:r>
            <a:r>
              <a:rPr lang="en-US" b="1" dirty="0">
                <a:latin typeface="Open Sans Semibold"/>
                <a:ea typeface="Verdana" panose="020B0604030504040204" pitchFamily="34" charset="0"/>
                <a:cs typeface="Verdana" panose="020B0604030504040204" pitchFamily="34" charset="0"/>
              </a:rPr>
              <a:t>sea</a:t>
            </a:r>
            <a:r>
              <a:rPr lang="en-US" dirty="0">
                <a:latin typeface="Open Sans Semibold"/>
                <a:ea typeface="Verdana" panose="020B0604030504040204" pitchFamily="34" charset="0"/>
                <a:cs typeface="Verdana" panose="020B0604030504040204" pitchFamily="34" charset="0"/>
              </a:rPr>
              <a:t>…” “It had a </a:t>
            </a:r>
            <a:r>
              <a:rPr lang="en-US" b="1" dirty="0">
                <a:latin typeface="Open Sans Semibold"/>
                <a:ea typeface="Verdana" panose="020B0604030504040204" pitchFamily="34" charset="0"/>
                <a:cs typeface="Verdana" panose="020B0604030504040204" pitchFamily="34" charset="0"/>
              </a:rPr>
              <a:t>great and high wall</a:t>
            </a:r>
            <a:r>
              <a:rPr lang="en-US" dirty="0">
                <a:latin typeface="Open Sans Semibold"/>
                <a:ea typeface="Verdana" panose="020B0604030504040204" pitchFamily="34" charset="0"/>
                <a:cs typeface="Verdana" panose="020B0604030504040204" pitchFamily="34" charset="0"/>
              </a:rPr>
              <a:t>, with twelve </a:t>
            </a:r>
            <a:r>
              <a:rPr lang="en-US" b="1" dirty="0">
                <a:latin typeface="Open Sans Semibold"/>
                <a:ea typeface="Verdana" panose="020B0604030504040204" pitchFamily="34" charset="0"/>
                <a:cs typeface="Verdana" panose="020B0604030504040204" pitchFamily="34" charset="0"/>
              </a:rPr>
              <a:t>gates</a:t>
            </a:r>
            <a:r>
              <a:rPr lang="en-US" dirty="0">
                <a:latin typeface="Open Sans Semibold"/>
                <a:ea typeface="Verdana" panose="020B0604030504040204" pitchFamily="34" charset="0"/>
                <a:cs typeface="Verdana" panose="020B0604030504040204" pitchFamily="34" charset="0"/>
              </a:rPr>
              <a:t>, and at the gates </a:t>
            </a:r>
            <a:r>
              <a:rPr lang="en-US" b="1" dirty="0">
                <a:latin typeface="Open Sans Semibold"/>
                <a:ea typeface="Verdana" panose="020B0604030504040204" pitchFamily="34" charset="0"/>
                <a:cs typeface="Verdana" panose="020B0604030504040204" pitchFamily="34" charset="0"/>
              </a:rPr>
              <a:t>twelve angels</a:t>
            </a:r>
            <a:r>
              <a:rPr lang="en-US" dirty="0">
                <a:latin typeface="Open Sans Semibold"/>
                <a:ea typeface="Verdana" panose="020B0604030504040204" pitchFamily="34" charset="0"/>
                <a:cs typeface="Verdana" panose="020B0604030504040204" pitchFamily="34" charset="0"/>
              </a:rPr>
              <a:t>…” “…</a:t>
            </a:r>
            <a:r>
              <a:rPr lang="en-US" b="1" dirty="0">
                <a:latin typeface="Open Sans Semibold"/>
                <a:ea typeface="Verdana" panose="020B0604030504040204" pitchFamily="34" charset="0"/>
                <a:cs typeface="Verdana" panose="020B0604030504040204" pitchFamily="34" charset="0"/>
              </a:rPr>
              <a:t>no night </a:t>
            </a:r>
            <a:r>
              <a:rPr lang="en-US" dirty="0">
                <a:latin typeface="Open Sans Semibold"/>
                <a:ea typeface="Verdana" panose="020B0604030504040204" pitchFamily="34" charset="0"/>
                <a:cs typeface="Verdana" panose="020B0604030504040204" pitchFamily="34" charset="0"/>
              </a:rPr>
              <a:t>there [and] its gates will never be closed…” (Rev. 21:1, 12, 25)</a:t>
            </a:r>
          </a:p>
          <a:p>
            <a:pPr algn="just">
              <a:lnSpc>
                <a:spcPct val="114000"/>
              </a:lnSpc>
              <a:spcBef>
                <a:spcPts val="800"/>
              </a:spcBef>
            </a:pPr>
            <a:endParaRPr lang="en-US" dirty="0">
              <a:latin typeface="Open Sans Semibold"/>
            </a:endParaRP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230440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800"/>
              </a:spcBef>
            </a:pPr>
            <a:r>
              <a:rPr lang="en-US" sz="2800" b="1" dirty="0">
                <a:latin typeface="Open Sans Semibold"/>
              </a:rPr>
              <a:t>It will be safe</a:t>
            </a:r>
          </a:p>
          <a:p>
            <a:pPr algn="just">
              <a:lnSpc>
                <a:spcPct val="114000"/>
              </a:lnSpc>
              <a:spcBef>
                <a:spcPts val="800"/>
              </a:spcBef>
            </a:pPr>
            <a:r>
              <a:rPr lang="en-US" spc="-40" dirty="0">
                <a:latin typeface="Open Sans Semibold"/>
                <a:ea typeface="Verdana" panose="020B0604030504040204" pitchFamily="34" charset="0"/>
                <a:cs typeface="Verdana" panose="020B0604030504040204" pitchFamily="34" charset="0"/>
              </a:rPr>
              <a:t>“These waters go out toward the eastern region and go down into the Arabah; then they go toward the sea, being made to flow into the sea, and </a:t>
            </a:r>
            <a:r>
              <a:rPr lang="en-US" b="1" spc="-40" dirty="0">
                <a:latin typeface="Open Sans Semibold"/>
                <a:ea typeface="Verdana" panose="020B0604030504040204" pitchFamily="34" charset="0"/>
                <a:cs typeface="Verdana" panose="020B0604030504040204" pitchFamily="34" charset="0"/>
              </a:rPr>
              <a:t>the waters of the sea become fresh</a:t>
            </a:r>
            <a:r>
              <a:rPr lang="en-US" spc="-40" dirty="0">
                <a:latin typeface="Open Sans Semibold"/>
                <a:ea typeface="Verdana" panose="020B0604030504040204" pitchFamily="34" charset="0"/>
                <a:cs typeface="Verdana" panose="020B0604030504040204" pitchFamily="34" charset="0"/>
              </a:rPr>
              <a:t>. It will come about that every living creature which swarms in every place where the river goes, will live. And there will be very many fish, for these waters go there and the </a:t>
            </a:r>
            <a:r>
              <a:rPr lang="en-US" b="1" spc="-40" dirty="0">
                <a:latin typeface="Open Sans Semibold"/>
                <a:ea typeface="Verdana" panose="020B0604030504040204" pitchFamily="34" charset="0"/>
                <a:cs typeface="Verdana" panose="020B0604030504040204" pitchFamily="34" charset="0"/>
              </a:rPr>
              <a:t>others become fresh</a:t>
            </a:r>
            <a:r>
              <a:rPr lang="en-US" spc="-40" dirty="0">
                <a:latin typeface="Open Sans Semibold"/>
                <a:ea typeface="Verdana" panose="020B0604030504040204" pitchFamily="34" charset="0"/>
                <a:cs typeface="Verdana" panose="020B0604030504040204" pitchFamily="34" charset="0"/>
              </a:rPr>
              <a:t>; so </a:t>
            </a:r>
            <a:r>
              <a:rPr lang="en-US" b="1" spc="-40" dirty="0">
                <a:latin typeface="Open Sans Semibold"/>
                <a:ea typeface="Verdana" panose="020B0604030504040204" pitchFamily="34" charset="0"/>
                <a:cs typeface="Verdana" panose="020B0604030504040204" pitchFamily="34" charset="0"/>
              </a:rPr>
              <a:t>everything will live where the river goes...</a:t>
            </a:r>
            <a:endParaRPr lang="en-US" dirty="0">
              <a:latin typeface="Open Sans Semibold"/>
            </a:endParaRP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31447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800"/>
              </a:spcBef>
            </a:pPr>
            <a:r>
              <a:rPr lang="en-US" sz="2800" b="1" dirty="0">
                <a:latin typeface="Open Sans Semibold"/>
              </a:rPr>
              <a:t>It will be safe</a:t>
            </a:r>
          </a:p>
          <a:p>
            <a:pPr>
              <a:spcBef>
                <a:spcPts val="800"/>
              </a:spcBef>
            </a:pPr>
            <a:r>
              <a:rPr lang="en-US" spc="-40" dirty="0">
                <a:ea typeface="Verdana" panose="020B0604030504040204" pitchFamily="34" charset="0"/>
                <a:cs typeface="Verdana" panose="020B0604030504040204" pitchFamily="34" charset="0"/>
              </a:rPr>
              <a:t>“…And it will come about that fishermen will stand beside it; from </a:t>
            </a:r>
            <a:r>
              <a:rPr lang="en-US" spc="-40" dirty="0" err="1">
                <a:ea typeface="Verdana" panose="020B0604030504040204" pitchFamily="34" charset="0"/>
                <a:cs typeface="Verdana" panose="020B0604030504040204" pitchFamily="34" charset="0"/>
              </a:rPr>
              <a:t>Engedi</a:t>
            </a:r>
            <a:r>
              <a:rPr lang="en-US" spc="-40" dirty="0">
                <a:ea typeface="Verdana" panose="020B0604030504040204" pitchFamily="34" charset="0"/>
                <a:cs typeface="Verdana" panose="020B0604030504040204" pitchFamily="34" charset="0"/>
              </a:rPr>
              <a:t> to </a:t>
            </a:r>
            <a:r>
              <a:rPr lang="en-US" spc="-40" dirty="0" err="1">
                <a:ea typeface="Verdana" panose="020B0604030504040204" pitchFamily="34" charset="0"/>
                <a:cs typeface="Verdana" panose="020B0604030504040204" pitchFamily="34" charset="0"/>
              </a:rPr>
              <a:t>Eneglaim</a:t>
            </a:r>
            <a:r>
              <a:rPr lang="en-US" spc="-40" dirty="0">
                <a:ea typeface="Verdana" panose="020B0604030504040204" pitchFamily="34" charset="0"/>
                <a:cs typeface="Verdana" panose="020B0604030504040204" pitchFamily="34" charset="0"/>
              </a:rPr>
              <a:t> there will be a place for the spreading of nets. Their fish will be according to their kinds, like the fish of the Great Sea, very many.” (Ezek. 47:8-10)</a:t>
            </a:r>
          </a:p>
          <a:p>
            <a:pPr>
              <a:spcBef>
                <a:spcPts val="800"/>
              </a:spcBef>
            </a:pPr>
            <a:endParaRPr lang="en-US" sz="900" spc="-40" dirty="0">
              <a:ea typeface="Verdana" panose="020B0604030504040204" pitchFamily="34" charset="0"/>
              <a:cs typeface="Verdana" panose="020B0604030504040204" pitchFamily="34" charset="0"/>
            </a:endParaRPr>
          </a:p>
          <a:p>
            <a:pPr>
              <a:spcBef>
                <a:spcPts val="800"/>
              </a:spcBef>
            </a:pPr>
            <a:r>
              <a:rPr lang="en-US" dirty="0">
                <a:ea typeface="Verdana" panose="020B0604030504040204" pitchFamily="34" charset="0"/>
                <a:cs typeface="Verdana" panose="020B0604030504040204" pitchFamily="34" charset="0"/>
              </a:rPr>
              <a:t>“…before the throne there was something like a </a:t>
            </a:r>
            <a:r>
              <a:rPr lang="en-US" b="1" dirty="0">
                <a:ea typeface="Verdana" panose="020B0604030504040204" pitchFamily="34" charset="0"/>
                <a:cs typeface="Verdana" panose="020B0604030504040204" pitchFamily="34" charset="0"/>
              </a:rPr>
              <a:t>sea of glass</a:t>
            </a:r>
            <a:r>
              <a:rPr lang="en-US" dirty="0">
                <a:ea typeface="Verdana" panose="020B0604030504040204" pitchFamily="34" charset="0"/>
                <a:cs typeface="Verdana" panose="020B0604030504040204" pitchFamily="34" charset="0"/>
              </a:rPr>
              <a:t>, like crystal… And I saw something like a </a:t>
            </a:r>
            <a:r>
              <a:rPr lang="en-US" b="1" dirty="0">
                <a:ea typeface="Verdana" panose="020B0604030504040204" pitchFamily="34" charset="0"/>
                <a:cs typeface="Verdana" panose="020B0604030504040204" pitchFamily="34" charset="0"/>
              </a:rPr>
              <a:t>sea of glass </a:t>
            </a:r>
            <a:r>
              <a:rPr lang="en-US" dirty="0">
                <a:ea typeface="Verdana" panose="020B0604030504040204" pitchFamily="34" charset="0"/>
                <a:cs typeface="Verdana" panose="020B0604030504040204" pitchFamily="34" charset="0"/>
              </a:rPr>
              <a:t>mixed with fire, and those who had been victorious over the beast and his image and the number of his name, </a:t>
            </a:r>
            <a:r>
              <a:rPr lang="en-US" b="1" dirty="0">
                <a:ea typeface="Verdana" panose="020B0604030504040204" pitchFamily="34" charset="0"/>
                <a:cs typeface="Verdana" panose="020B0604030504040204" pitchFamily="34" charset="0"/>
              </a:rPr>
              <a:t>standing on the sea of glass</a:t>
            </a:r>
            <a:r>
              <a:rPr lang="en-US" dirty="0">
                <a:ea typeface="Verdana" panose="020B0604030504040204" pitchFamily="34" charset="0"/>
                <a:cs typeface="Verdana" panose="020B0604030504040204" pitchFamily="34" charset="0"/>
              </a:rPr>
              <a:t>, holding harps of God.” (Rev. 4:6; 15:2)</a:t>
            </a: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13861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rPr>
              <a:t>It will be safe</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“And He got up and </a:t>
            </a:r>
            <a:r>
              <a:rPr lang="en-US" b="1" dirty="0">
                <a:latin typeface="Open Sans Semibold"/>
                <a:ea typeface="Verdana" panose="020B0604030504040204" pitchFamily="34" charset="0"/>
                <a:cs typeface="Verdana" panose="020B0604030504040204" pitchFamily="34" charset="0"/>
              </a:rPr>
              <a:t>rebuked the wind </a:t>
            </a:r>
            <a:r>
              <a:rPr lang="en-US" dirty="0">
                <a:latin typeface="Open Sans Semibold"/>
                <a:ea typeface="Verdana" panose="020B0604030504040204" pitchFamily="34" charset="0"/>
                <a:cs typeface="Verdana" panose="020B0604030504040204" pitchFamily="34" charset="0"/>
              </a:rPr>
              <a:t>and said to the sea, ‘</a:t>
            </a:r>
            <a:r>
              <a:rPr lang="en-US" b="1" dirty="0">
                <a:latin typeface="Open Sans Semibold"/>
                <a:ea typeface="Verdana" panose="020B0604030504040204" pitchFamily="34" charset="0"/>
                <a:cs typeface="Verdana" panose="020B0604030504040204" pitchFamily="34" charset="0"/>
              </a:rPr>
              <a:t>Hush, be still</a:t>
            </a:r>
            <a:r>
              <a:rPr lang="en-US" dirty="0">
                <a:latin typeface="Open Sans Semibold"/>
                <a:ea typeface="Verdana" panose="020B0604030504040204" pitchFamily="34" charset="0"/>
                <a:cs typeface="Verdana" panose="020B0604030504040204" pitchFamily="34" charset="0"/>
              </a:rPr>
              <a:t>.’ And the wind died down and </a:t>
            </a:r>
            <a:r>
              <a:rPr lang="en-US" b="1" dirty="0">
                <a:latin typeface="Open Sans Semibold"/>
                <a:ea typeface="Verdana" panose="020B0604030504040204" pitchFamily="34" charset="0"/>
                <a:cs typeface="Verdana" panose="020B0604030504040204" pitchFamily="34" charset="0"/>
              </a:rPr>
              <a:t>it became perfectly calm</a:t>
            </a:r>
            <a:r>
              <a:rPr lang="en-US" dirty="0">
                <a:latin typeface="Open Sans Semibold"/>
                <a:ea typeface="Verdana" panose="020B0604030504040204" pitchFamily="34" charset="0"/>
                <a:cs typeface="Verdana" panose="020B0604030504040204" pitchFamily="34" charset="0"/>
              </a:rPr>
              <a:t>.” (Mark 4:39)</a:t>
            </a:r>
          </a:p>
          <a:p>
            <a:pPr algn="just">
              <a:lnSpc>
                <a:spcPct val="114000"/>
              </a:lnSpc>
              <a:spcBef>
                <a:spcPts val="12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“Peter said to Him, ‘Lord, if it is You, command me to come to You on the water.’ And He said, ‘Come!’ And Peter got out of the boat, and </a:t>
            </a:r>
            <a:r>
              <a:rPr lang="en-US" b="1" dirty="0">
                <a:latin typeface="Open Sans Semibold"/>
                <a:ea typeface="Verdana" panose="020B0604030504040204" pitchFamily="34" charset="0"/>
                <a:cs typeface="Verdana" panose="020B0604030504040204" pitchFamily="34" charset="0"/>
              </a:rPr>
              <a:t>walked on the water </a:t>
            </a:r>
            <a:r>
              <a:rPr lang="en-US" dirty="0">
                <a:latin typeface="Open Sans Semibold"/>
                <a:ea typeface="Verdana" panose="020B0604030504040204" pitchFamily="34" charset="0"/>
                <a:cs typeface="Verdana" panose="020B0604030504040204" pitchFamily="34" charset="0"/>
              </a:rPr>
              <a:t>and </a:t>
            </a:r>
            <a:r>
              <a:rPr lang="en-US" b="1" dirty="0">
                <a:latin typeface="Open Sans Semibold"/>
                <a:ea typeface="Verdana" panose="020B0604030504040204" pitchFamily="34" charset="0"/>
                <a:cs typeface="Verdana" panose="020B0604030504040204" pitchFamily="34" charset="0"/>
              </a:rPr>
              <a:t>came toward Jesus</a:t>
            </a:r>
            <a:r>
              <a:rPr lang="en-US" dirty="0">
                <a:latin typeface="Open Sans Semibold"/>
                <a:ea typeface="Verdana" panose="020B0604030504040204" pitchFamily="34" charset="0"/>
                <a:cs typeface="Verdana" panose="020B0604030504040204" pitchFamily="34" charset="0"/>
              </a:rPr>
              <a:t>. But seeing the wind, </a:t>
            </a:r>
            <a:r>
              <a:rPr lang="en-US" b="1" dirty="0">
                <a:latin typeface="Open Sans Semibold"/>
                <a:ea typeface="Verdana" panose="020B0604030504040204" pitchFamily="34" charset="0"/>
                <a:cs typeface="Verdana" panose="020B0604030504040204" pitchFamily="34" charset="0"/>
              </a:rPr>
              <a:t>he became frightened</a:t>
            </a:r>
            <a:r>
              <a:rPr lang="en-US" dirty="0">
                <a:latin typeface="Open Sans Semibold"/>
                <a:ea typeface="Verdana" panose="020B0604030504040204" pitchFamily="34" charset="0"/>
                <a:cs typeface="Verdana" panose="020B0604030504040204" pitchFamily="34" charset="0"/>
              </a:rPr>
              <a:t>, and beginning to sink, he cried out, ‘Lord , save me!’” (Mark 14:28-30)</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20357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A life filled with peace</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“Then He said to me, ‘It is done. I am the Alpha and the Omega, the beginning and the end. </a:t>
            </a:r>
            <a:r>
              <a:rPr lang="en-US" b="1" dirty="0">
                <a:latin typeface="Open Sans Semibold"/>
                <a:ea typeface="Verdana" panose="020B0604030504040204" pitchFamily="34" charset="0"/>
                <a:cs typeface="Verdana" panose="020B0604030504040204" pitchFamily="34" charset="0"/>
              </a:rPr>
              <a:t>I will give to the one who thirsts from the spring of the water of life without cost</a:t>
            </a:r>
            <a:r>
              <a:rPr lang="en-US" dirty="0">
                <a:latin typeface="Open Sans Semibold"/>
                <a:ea typeface="Verdana" panose="020B0604030504040204" pitchFamily="34" charset="0"/>
                <a:cs typeface="Verdana" panose="020B0604030504040204" pitchFamily="34" charset="0"/>
              </a:rPr>
              <a:t>.’” (Rev. 21:6)</a:t>
            </a:r>
          </a:p>
          <a:p>
            <a:pPr algn="just">
              <a:lnSpc>
                <a:spcPct val="114000"/>
              </a:lnSpc>
              <a:spcBef>
                <a:spcPts val="8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800"/>
              </a:spcBef>
            </a:pPr>
            <a:r>
              <a:rPr lang="en-US" dirty="0">
                <a:latin typeface="Open Sans Semibold"/>
                <a:ea typeface="Verdana" panose="020B0604030504040204" pitchFamily="34" charset="0"/>
                <a:cs typeface="Verdana" panose="020B0604030504040204" pitchFamily="34" charset="0"/>
              </a:rPr>
              <a:t>“Do not be worried about your life, as to what you will eat or what you will drink; nor for your body, as to what you will put on…</a:t>
            </a:r>
            <a:r>
              <a:rPr lang="en-US" b="1" dirty="0">
                <a:latin typeface="Open Sans Semibold"/>
                <a:ea typeface="Verdana" panose="020B0604030504040204" pitchFamily="34" charset="0"/>
                <a:cs typeface="Verdana" panose="020B0604030504040204" pitchFamily="34" charset="0"/>
              </a:rPr>
              <a:t>your heavenly Father knows that you need all these things</a:t>
            </a:r>
            <a:r>
              <a:rPr lang="en-US" dirty="0">
                <a:latin typeface="Open Sans Semibold"/>
                <a:ea typeface="Verdana" panose="020B0604030504040204" pitchFamily="34" charset="0"/>
                <a:cs typeface="Verdana" panose="020B0604030504040204" pitchFamily="34" charset="0"/>
              </a:rPr>
              <a:t>. But </a:t>
            </a:r>
            <a:r>
              <a:rPr lang="en-US" b="1" dirty="0">
                <a:latin typeface="Open Sans Semibold"/>
                <a:ea typeface="Verdana" panose="020B0604030504040204" pitchFamily="34" charset="0"/>
                <a:cs typeface="Verdana" panose="020B0604030504040204" pitchFamily="34" charset="0"/>
              </a:rPr>
              <a:t>seek first His kingdom and His righteousness</a:t>
            </a:r>
            <a:r>
              <a:rPr lang="en-US" dirty="0">
                <a:latin typeface="Open Sans Semibold"/>
                <a:ea typeface="Verdana" panose="020B0604030504040204" pitchFamily="34" charset="0"/>
                <a:cs typeface="Verdana" panose="020B0604030504040204" pitchFamily="34" charset="0"/>
              </a:rPr>
              <a:t>, and all these things will be added to you.” (Matt. 6:25, 32-33)</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a:xfrm>
            <a:off x="164465" y="381000"/>
            <a:ext cx="10945654" cy="762000"/>
          </a:xfrm>
        </p:spPr>
        <p:txBody>
          <a:bodyPr>
            <a:normAutofit/>
          </a:bodyPr>
          <a:lstStyle/>
          <a:p>
            <a:r>
              <a:rPr lang="en-US" sz="3200" dirty="0"/>
              <a:t>3. A new provision</a:t>
            </a:r>
          </a:p>
        </p:txBody>
      </p:sp>
    </p:spTree>
    <p:extLst>
      <p:ext uri="{BB962C8B-B14F-4D97-AF65-F5344CB8AC3E}">
        <p14:creationId xmlns:p14="http://schemas.microsoft.com/office/powerpoint/2010/main" val="34686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A life filled with peace</a:t>
            </a:r>
          </a:p>
          <a:p>
            <a:pPr>
              <a:spcBef>
                <a:spcPts val="800"/>
              </a:spcBef>
            </a:pPr>
            <a:r>
              <a:rPr lang="en-US" dirty="0">
                <a:ea typeface="Verdana" panose="020B0604030504040204" pitchFamily="34" charset="0"/>
                <a:cs typeface="Verdana" panose="020B0604030504040204" pitchFamily="34" charset="0"/>
              </a:rPr>
              <a:t>“He who did not spare His own Son, but delivered Him over for us all, how will He not also with Him </a:t>
            </a:r>
            <a:r>
              <a:rPr lang="en-US" b="1" dirty="0">
                <a:ea typeface="Verdana" panose="020B0604030504040204" pitchFamily="34" charset="0"/>
                <a:cs typeface="Verdana" panose="020B0604030504040204" pitchFamily="34" charset="0"/>
              </a:rPr>
              <a:t>freely give us all things</a:t>
            </a:r>
            <a:r>
              <a:rPr lang="en-US" dirty="0">
                <a:ea typeface="Verdana" panose="020B0604030504040204" pitchFamily="34" charset="0"/>
                <a:cs typeface="Verdana" panose="020B0604030504040204" pitchFamily="34" charset="0"/>
              </a:rPr>
              <a:t>?” (Rom. 8:32)</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164465" y="381000"/>
            <a:ext cx="10945654" cy="762000"/>
          </a:xfrm>
        </p:spPr>
        <p:txBody>
          <a:bodyPr>
            <a:normAutofit/>
          </a:bodyPr>
          <a:lstStyle/>
          <a:p>
            <a:r>
              <a:rPr lang="en-US" sz="3200" dirty="0"/>
              <a:t>3. A new provision</a:t>
            </a:r>
          </a:p>
        </p:txBody>
      </p:sp>
    </p:spTree>
    <p:extLst>
      <p:ext uri="{BB962C8B-B14F-4D97-AF65-F5344CB8AC3E}">
        <p14:creationId xmlns:p14="http://schemas.microsoft.com/office/powerpoint/2010/main" val="17757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A life filled with peace</a:t>
            </a:r>
          </a:p>
          <a:p>
            <a:r>
              <a:rPr lang="en-US" sz="2400" dirty="0">
                <a:ea typeface="Verdana" panose="020B0604030504040204" pitchFamily="34" charset="0"/>
                <a:cs typeface="Verdana" panose="020B0604030504040204" pitchFamily="34" charset="0"/>
              </a:rPr>
              <a:t>“The Spirit and the bride say, ‘</a:t>
            </a:r>
            <a:r>
              <a:rPr lang="en-US" sz="2400" b="1" dirty="0">
                <a:ea typeface="Verdana" panose="020B0604030504040204" pitchFamily="34" charset="0"/>
                <a:cs typeface="Verdana" panose="020B0604030504040204" pitchFamily="34" charset="0"/>
              </a:rPr>
              <a:t>Come</a:t>
            </a:r>
            <a:r>
              <a:rPr lang="en-US" sz="2400" dirty="0">
                <a:ea typeface="Verdana" panose="020B0604030504040204" pitchFamily="34" charset="0"/>
                <a:cs typeface="Verdana" panose="020B0604030504040204" pitchFamily="34" charset="0"/>
              </a:rPr>
              <a:t>.’ And let the one who hears say, ‘</a:t>
            </a:r>
            <a:r>
              <a:rPr lang="en-US" sz="2400" b="1" dirty="0">
                <a:ea typeface="Verdana" panose="020B0604030504040204" pitchFamily="34" charset="0"/>
                <a:cs typeface="Verdana" panose="020B0604030504040204" pitchFamily="34" charset="0"/>
              </a:rPr>
              <a:t>Come</a:t>
            </a:r>
            <a:r>
              <a:rPr lang="en-US" sz="2400" dirty="0">
                <a:ea typeface="Verdana" panose="020B0604030504040204" pitchFamily="34" charset="0"/>
                <a:cs typeface="Verdana" panose="020B0604030504040204" pitchFamily="34" charset="0"/>
              </a:rPr>
              <a:t>.’ And let the one who is thirsty come; let the one who wishes take the </a:t>
            </a:r>
            <a:r>
              <a:rPr lang="en-US" sz="2400" b="1" dirty="0">
                <a:ea typeface="Verdana" panose="020B0604030504040204" pitchFamily="34" charset="0"/>
                <a:cs typeface="Verdana" panose="020B0604030504040204" pitchFamily="34" charset="0"/>
              </a:rPr>
              <a:t>water of life without cost</a:t>
            </a:r>
            <a:r>
              <a:rPr lang="en-US" sz="2400" dirty="0">
                <a:ea typeface="Verdana" panose="020B0604030504040204" pitchFamily="34" charset="0"/>
                <a:cs typeface="Verdana" panose="020B0604030504040204" pitchFamily="34" charset="0"/>
              </a:rPr>
              <a:t>.” (Rev. 22:17)</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“On either side of the river was the tree of life, bearing </a:t>
            </a:r>
            <a:r>
              <a:rPr lang="en-US" b="1" dirty="0">
                <a:latin typeface="Open Sans Semibold"/>
                <a:ea typeface="Verdana" panose="020B0604030504040204" pitchFamily="34" charset="0"/>
                <a:cs typeface="Verdana" panose="020B0604030504040204" pitchFamily="34" charset="0"/>
              </a:rPr>
              <a:t>twelve kinds of fruit</a:t>
            </a:r>
            <a:r>
              <a:rPr lang="en-US" dirty="0">
                <a:latin typeface="Open Sans Semibold"/>
                <a:ea typeface="Verdana" panose="020B0604030504040204" pitchFamily="34" charset="0"/>
                <a:cs typeface="Verdana" panose="020B0604030504040204" pitchFamily="34" charset="0"/>
              </a:rPr>
              <a:t>, yielding its </a:t>
            </a:r>
            <a:r>
              <a:rPr lang="en-US" b="1" dirty="0">
                <a:latin typeface="Open Sans Semibold"/>
                <a:ea typeface="Verdana" panose="020B0604030504040204" pitchFamily="34" charset="0"/>
                <a:cs typeface="Verdana" panose="020B0604030504040204" pitchFamily="34" charset="0"/>
              </a:rPr>
              <a:t>fruit every month</a:t>
            </a:r>
            <a:r>
              <a:rPr lang="en-US" dirty="0">
                <a:latin typeface="Open Sans Semibold"/>
                <a:ea typeface="Verdana" panose="020B0604030504040204" pitchFamily="34" charset="0"/>
                <a:cs typeface="Verdana" panose="020B0604030504040204" pitchFamily="34" charset="0"/>
              </a:rPr>
              <a:t>; and the </a:t>
            </a:r>
            <a:r>
              <a:rPr lang="en-US" b="1" dirty="0">
                <a:latin typeface="Open Sans Semibold"/>
                <a:ea typeface="Verdana" panose="020B0604030504040204" pitchFamily="34" charset="0"/>
                <a:cs typeface="Verdana" panose="020B0604030504040204" pitchFamily="34" charset="0"/>
              </a:rPr>
              <a:t>leaves</a:t>
            </a:r>
            <a:r>
              <a:rPr lang="en-US" dirty="0">
                <a:latin typeface="Open Sans Semibold"/>
                <a:ea typeface="Verdana" panose="020B0604030504040204" pitchFamily="34" charset="0"/>
                <a:cs typeface="Verdana" panose="020B0604030504040204" pitchFamily="34" charset="0"/>
              </a:rPr>
              <a:t> of the tree were for the </a:t>
            </a:r>
            <a:r>
              <a:rPr lang="en-US" b="1" dirty="0">
                <a:latin typeface="Open Sans Semibold"/>
                <a:ea typeface="Verdana" panose="020B0604030504040204" pitchFamily="34" charset="0"/>
                <a:cs typeface="Verdana" panose="020B0604030504040204" pitchFamily="34" charset="0"/>
              </a:rPr>
              <a:t>healing</a:t>
            </a:r>
            <a:r>
              <a:rPr lang="en-US" dirty="0">
                <a:latin typeface="Open Sans Semibold"/>
                <a:ea typeface="Verdana" panose="020B0604030504040204" pitchFamily="34" charset="0"/>
                <a:cs typeface="Verdana" panose="020B0604030504040204" pitchFamily="34" charset="0"/>
              </a:rPr>
              <a:t> of the nations.” (Rev. 22:2)</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“In Jerusalem, the LORD of Heaven’s Armies </a:t>
            </a:r>
            <a:r>
              <a:rPr lang="en-US" b="1" dirty="0">
                <a:latin typeface="Open Sans Semibold"/>
                <a:ea typeface="Verdana" panose="020B0604030504040204" pitchFamily="34" charset="0"/>
                <a:cs typeface="Verdana" panose="020B0604030504040204" pitchFamily="34" charset="0"/>
              </a:rPr>
              <a:t>will spread a wonderful feast </a:t>
            </a:r>
            <a:r>
              <a:rPr lang="en-US" dirty="0">
                <a:latin typeface="Open Sans Semibold"/>
                <a:ea typeface="Verdana" panose="020B0604030504040204" pitchFamily="34" charset="0"/>
                <a:cs typeface="Verdana" panose="020B0604030504040204" pitchFamily="34" charset="0"/>
              </a:rPr>
              <a:t>for all the people of the world. It will be a delicious banquet with clear, </a:t>
            </a:r>
            <a:r>
              <a:rPr lang="en-US" b="1" dirty="0">
                <a:latin typeface="Open Sans Semibold"/>
                <a:ea typeface="Verdana" panose="020B0604030504040204" pitchFamily="34" charset="0"/>
                <a:cs typeface="Verdana" panose="020B0604030504040204" pitchFamily="34" charset="0"/>
              </a:rPr>
              <a:t>well-aged wine </a:t>
            </a:r>
            <a:r>
              <a:rPr lang="en-US" dirty="0">
                <a:latin typeface="Open Sans Semibold"/>
                <a:ea typeface="Verdana" panose="020B0604030504040204" pitchFamily="34" charset="0"/>
                <a:cs typeface="Verdana" panose="020B0604030504040204" pitchFamily="34" charset="0"/>
              </a:rPr>
              <a:t>and </a:t>
            </a:r>
            <a:r>
              <a:rPr lang="en-US" b="1" dirty="0">
                <a:latin typeface="Open Sans Semibold"/>
                <a:ea typeface="Verdana" panose="020B0604030504040204" pitchFamily="34" charset="0"/>
                <a:cs typeface="Verdana" panose="020B0604030504040204" pitchFamily="34" charset="0"/>
              </a:rPr>
              <a:t>choice meat</a:t>
            </a:r>
            <a:r>
              <a:rPr lang="en-US" dirty="0">
                <a:latin typeface="Open Sans Semibold"/>
                <a:ea typeface="Verdana" panose="020B0604030504040204" pitchFamily="34" charset="0"/>
                <a:cs typeface="Verdana" panose="020B0604030504040204" pitchFamily="34" charset="0"/>
              </a:rPr>
              <a:t>.” (Isaiah 25:6)</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164465" y="381000"/>
            <a:ext cx="10945654" cy="762000"/>
          </a:xfrm>
        </p:spPr>
        <p:txBody>
          <a:bodyPr>
            <a:normAutofit/>
          </a:bodyPr>
          <a:lstStyle/>
          <a:p>
            <a:r>
              <a:rPr lang="en-US" sz="3200" dirty="0"/>
              <a:t>3. A new provision</a:t>
            </a:r>
          </a:p>
        </p:txBody>
      </p:sp>
    </p:spTree>
    <p:extLst>
      <p:ext uri="{BB962C8B-B14F-4D97-AF65-F5344CB8AC3E}">
        <p14:creationId xmlns:p14="http://schemas.microsoft.com/office/powerpoint/2010/main" val="185833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A life filled with productivity</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 throne of God and of the Lamb will be in the city, and </a:t>
            </a:r>
            <a:r>
              <a:rPr lang="en-US" b="1" dirty="0">
                <a:latin typeface="Open Sans Semibold"/>
                <a:ea typeface="Verdana" panose="020B0604030504040204" pitchFamily="34" charset="0"/>
                <a:cs typeface="Verdana" panose="020B0604030504040204" pitchFamily="34" charset="0"/>
              </a:rPr>
              <a:t>his servants will serve him</a:t>
            </a:r>
            <a:r>
              <a:rPr lang="en-US" dirty="0">
                <a:latin typeface="Open Sans Semibold"/>
                <a:ea typeface="Verdana" panose="020B0604030504040204" pitchFamily="34" charset="0"/>
                <a:cs typeface="Verdana" panose="020B0604030504040204" pitchFamily="34" charset="0"/>
              </a:rPr>
              <a:t>.” (Rev. 22:3)</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“Even while we were with you, we gave you this command: ‘Those unwilling to </a:t>
            </a:r>
            <a:r>
              <a:rPr lang="en-US" b="1" dirty="0">
                <a:latin typeface="Open Sans Semibold"/>
                <a:ea typeface="Verdana" panose="020B0604030504040204" pitchFamily="34" charset="0"/>
                <a:cs typeface="Verdana" panose="020B0604030504040204" pitchFamily="34" charset="0"/>
              </a:rPr>
              <a:t>work</a:t>
            </a:r>
            <a:r>
              <a:rPr lang="en-US" dirty="0">
                <a:latin typeface="Open Sans Semibold"/>
                <a:ea typeface="Verdana" panose="020B0604030504040204" pitchFamily="34" charset="0"/>
                <a:cs typeface="Verdana" panose="020B0604030504040204" pitchFamily="34" charset="0"/>
              </a:rPr>
              <a:t> will not get to </a:t>
            </a:r>
            <a:r>
              <a:rPr lang="en-US" b="1" dirty="0">
                <a:latin typeface="Open Sans Semibold"/>
                <a:ea typeface="Verdana" panose="020B0604030504040204" pitchFamily="34" charset="0"/>
                <a:cs typeface="Verdana" panose="020B0604030504040204" pitchFamily="34" charset="0"/>
              </a:rPr>
              <a:t>eat</a:t>
            </a:r>
            <a:r>
              <a:rPr lang="en-US" dirty="0">
                <a:latin typeface="Open Sans Semibold"/>
                <a:ea typeface="Verdana" panose="020B0604030504040204" pitchFamily="34" charset="0"/>
                <a:cs typeface="Verdana" panose="020B0604030504040204" pitchFamily="34" charset="0"/>
              </a:rPr>
              <a:t>.’” (2 Thess. 3:10)</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“So whether you eat or drink, or whatever you do, do it all </a:t>
            </a:r>
            <a:r>
              <a:rPr lang="en-US" b="1" dirty="0">
                <a:latin typeface="Open Sans Semibold"/>
                <a:ea typeface="Verdana" panose="020B0604030504040204" pitchFamily="34" charset="0"/>
                <a:cs typeface="Verdana" panose="020B0604030504040204" pitchFamily="34" charset="0"/>
              </a:rPr>
              <a:t>for the glory of God</a:t>
            </a:r>
            <a:r>
              <a:rPr lang="en-US" dirty="0">
                <a:latin typeface="Open Sans Semibold"/>
                <a:ea typeface="Verdana" panose="020B0604030504040204" pitchFamily="34" charset="0"/>
                <a:cs typeface="Verdana" panose="020B0604030504040204" pitchFamily="34" charset="0"/>
              </a:rPr>
              <a:t>.” (1 Cor. 10:31)</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“For the throne of God and of the Lamb will be there, and his servants will </a:t>
            </a:r>
            <a:r>
              <a:rPr lang="en-US" b="1" dirty="0">
                <a:latin typeface="Open Sans Semibold"/>
                <a:ea typeface="Verdana" panose="020B0604030504040204" pitchFamily="34" charset="0"/>
                <a:cs typeface="Verdana" panose="020B0604030504040204" pitchFamily="34" charset="0"/>
              </a:rPr>
              <a:t>worship</a:t>
            </a:r>
            <a:r>
              <a:rPr lang="en-US" dirty="0">
                <a:latin typeface="Open Sans Semibold"/>
                <a:ea typeface="Verdana" panose="020B0604030504040204" pitchFamily="34" charset="0"/>
                <a:cs typeface="Verdana" panose="020B0604030504040204" pitchFamily="34" charset="0"/>
              </a:rPr>
              <a:t> him.” (Rev. 22:3)</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164465" y="381000"/>
            <a:ext cx="10945654" cy="762000"/>
          </a:xfrm>
        </p:spPr>
        <p:txBody>
          <a:bodyPr>
            <a:normAutofit/>
          </a:bodyPr>
          <a:lstStyle/>
          <a:p>
            <a:r>
              <a:rPr lang="en-US" sz="3200" dirty="0"/>
              <a:t>3. A new provision</a:t>
            </a:r>
          </a:p>
        </p:txBody>
      </p:sp>
    </p:spTree>
    <p:extLst>
      <p:ext uri="{BB962C8B-B14F-4D97-AF65-F5344CB8AC3E}">
        <p14:creationId xmlns:p14="http://schemas.microsoft.com/office/powerpoint/2010/main" val="9046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dirty="0">
                <a:latin typeface="Open Sans Semibold"/>
              </a:rPr>
              <a:t>No unintended limitations</a:t>
            </a:r>
          </a:p>
          <a:p>
            <a:pPr algn="just">
              <a:lnSpc>
                <a:spcPct val="114000"/>
              </a:lnSpc>
              <a:spcBef>
                <a:spcPts val="600"/>
              </a:spcBef>
            </a:pPr>
            <a:r>
              <a:rPr lang="en-US" dirty="0">
                <a:latin typeface="Open Sans Semibold"/>
                <a:ea typeface="Verdana" panose="020B0604030504040204" pitchFamily="34" charset="0"/>
                <a:cs typeface="Verdana" panose="020B0604030504040204" pitchFamily="34" charset="0"/>
              </a:rPr>
              <a:t>“He will wipe every tear from their eyes, and there will be </a:t>
            </a:r>
            <a:r>
              <a:rPr lang="en-US" b="1" dirty="0">
                <a:latin typeface="Open Sans Semibold"/>
                <a:ea typeface="Verdana" panose="020B0604030504040204" pitchFamily="34" charset="0"/>
                <a:cs typeface="Verdana" panose="020B0604030504040204" pitchFamily="34" charset="0"/>
              </a:rPr>
              <a:t>no more death</a:t>
            </a:r>
            <a:r>
              <a:rPr lang="en-US" dirty="0">
                <a:latin typeface="Open Sans Semibold"/>
                <a:ea typeface="Verdana" panose="020B0604030504040204" pitchFamily="34" charset="0"/>
                <a:cs typeface="Verdana" panose="020B0604030504040204" pitchFamily="34" charset="0"/>
              </a:rPr>
              <a:t>…”             (Rev. 21:4)</a:t>
            </a:r>
          </a:p>
          <a:p>
            <a:pPr algn="just">
              <a:lnSpc>
                <a:spcPct val="114000"/>
              </a:lnSpc>
              <a:spcBef>
                <a:spcPts val="6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600"/>
              </a:spcBef>
            </a:pPr>
            <a:r>
              <a:rPr lang="en-US" dirty="0">
                <a:latin typeface="Open Sans Semibold"/>
                <a:ea typeface="Verdana" panose="020B0604030504040204" pitchFamily="34" charset="0"/>
                <a:cs typeface="Verdana" panose="020B0604030504040204" pitchFamily="34" charset="0"/>
              </a:rPr>
              <a:t>“Adam lived 930 years, and then he died.” (Gen. 5:5)</a:t>
            </a:r>
          </a:p>
        </p:txBody>
      </p:sp>
      <p:sp>
        <p:nvSpPr>
          <p:cNvPr id="3" name="Title 2"/>
          <p:cNvSpPr>
            <a:spLocks noGrp="1"/>
          </p:cNvSpPr>
          <p:nvPr>
            <p:ph type="title"/>
          </p:nvPr>
        </p:nvSpPr>
        <p:spPr>
          <a:xfrm>
            <a:off x="240665" y="381000"/>
            <a:ext cx="10945654" cy="762000"/>
          </a:xfrm>
        </p:spPr>
        <p:txBody>
          <a:bodyPr>
            <a:normAutofit/>
          </a:bodyPr>
          <a:lstStyle/>
          <a:p>
            <a:r>
              <a:rPr lang="en-US" sz="3200" dirty="0"/>
              <a:t>4. A new body</a:t>
            </a:r>
          </a:p>
        </p:txBody>
      </p:sp>
    </p:spTree>
    <p:extLst>
      <p:ext uri="{BB962C8B-B14F-4D97-AF65-F5344CB8AC3E}">
        <p14:creationId xmlns:p14="http://schemas.microsoft.com/office/powerpoint/2010/main" val="25691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lstStyle/>
          <a:p>
            <a:r>
              <a:rPr lang="en-US" dirty="0"/>
              <a:t>“And He who sits on the throne said, ‘Behold, I am making all things new.’ And He said, ‘Write, for these words are faithful and true.’ Then He said to me, ‘It is done. I am the Alpha and the Omega, the beginning and the end. I will give to the one who thirsts from the spring of the water of life without cost.’”                      (Revelation 21:5-6)</a:t>
            </a:r>
          </a:p>
        </p:txBody>
      </p:sp>
      <p:sp>
        <p:nvSpPr>
          <p:cNvPr id="3" name="Title 2"/>
          <p:cNvSpPr>
            <a:spLocks noGrp="1"/>
          </p:cNvSpPr>
          <p:nvPr>
            <p:ph type="title"/>
          </p:nvPr>
        </p:nvSpPr>
        <p:spPr/>
        <p:txBody>
          <a:bodyPr>
            <a:noAutofit/>
          </a:bodyPr>
          <a:lstStyle/>
          <a:p>
            <a:r>
              <a:rPr lang="en-US" sz="3200" dirty="0"/>
              <a:t>“All who are thirsty…” </a:t>
            </a:r>
            <a:br>
              <a:rPr lang="en-US" sz="3200" dirty="0"/>
            </a:br>
            <a:r>
              <a:rPr lang="en-US" sz="3200" dirty="0"/>
              <a:t>					Heaven (Revelation 21:5-6)</a:t>
            </a:r>
          </a:p>
        </p:txBody>
      </p:sp>
    </p:spTree>
    <p:extLst>
      <p:ext uri="{BB962C8B-B14F-4D97-AF65-F5344CB8AC3E}">
        <p14:creationId xmlns:p14="http://schemas.microsoft.com/office/powerpoint/2010/main" val="41450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dirty="0">
                <a:latin typeface="Open Sans Semibold"/>
              </a:rPr>
              <a:t>No unintended limitations</a:t>
            </a:r>
          </a:p>
          <a:p>
            <a:pPr algn="just">
              <a:lnSpc>
                <a:spcPct val="114000"/>
              </a:lnSpc>
              <a:spcBef>
                <a:spcPts val="600"/>
              </a:spcBef>
            </a:pPr>
            <a:r>
              <a:rPr lang="en-US" dirty="0">
                <a:latin typeface="Open Sans Semibold"/>
                <a:ea typeface="Verdana" panose="020B0604030504040204" pitchFamily="34" charset="0"/>
                <a:cs typeface="Verdana" panose="020B0604030504040204" pitchFamily="34" charset="0"/>
              </a:rPr>
              <a:t>“Just as </a:t>
            </a:r>
            <a:r>
              <a:rPr lang="en-US" b="1" dirty="0">
                <a:latin typeface="Open Sans Semibold"/>
                <a:ea typeface="Verdana" panose="020B0604030504040204" pitchFamily="34" charset="0"/>
                <a:cs typeface="Verdana" panose="020B0604030504040204" pitchFamily="34" charset="0"/>
              </a:rPr>
              <a:t>everyone dies </a:t>
            </a:r>
            <a:r>
              <a:rPr lang="en-US" dirty="0">
                <a:latin typeface="Open Sans Semibold"/>
                <a:ea typeface="Verdana" panose="020B0604030504040204" pitchFamily="34" charset="0"/>
                <a:cs typeface="Verdana" panose="020B0604030504040204" pitchFamily="34" charset="0"/>
              </a:rPr>
              <a:t>because we all belong to Adam, everyone who belongs to Christ will be given </a:t>
            </a:r>
            <a:r>
              <a:rPr lang="en-US" b="1" dirty="0">
                <a:latin typeface="Open Sans Semibold"/>
                <a:ea typeface="Verdana" panose="020B0604030504040204" pitchFamily="34" charset="0"/>
                <a:cs typeface="Verdana" panose="020B0604030504040204" pitchFamily="34" charset="0"/>
              </a:rPr>
              <a:t>new life</a:t>
            </a:r>
            <a:r>
              <a:rPr lang="en-US" dirty="0">
                <a:latin typeface="Open Sans Semibold"/>
                <a:ea typeface="Verdana" panose="020B0604030504040204" pitchFamily="34" charset="0"/>
                <a:cs typeface="Verdana" panose="020B0604030504040204" pitchFamily="34" charset="0"/>
              </a:rPr>
              <a:t>…The Scriptures tell us, ‘The first man, Adam, became a living person.’ But the last Adam—that is, Christ—is </a:t>
            </a:r>
            <a:r>
              <a:rPr lang="en-US" b="1" dirty="0">
                <a:latin typeface="Open Sans Semibold"/>
                <a:ea typeface="Verdana" panose="020B0604030504040204" pitchFamily="34" charset="0"/>
                <a:cs typeface="Verdana" panose="020B0604030504040204" pitchFamily="34" charset="0"/>
              </a:rPr>
              <a:t>a life-giving Spirit</a:t>
            </a:r>
            <a:r>
              <a:rPr lang="en-US" dirty="0">
                <a:latin typeface="Open Sans Semibold"/>
                <a:ea typeface="Verdana" panose="020B0604030504040204" pitchFamily="34" charset="0"/>
                <a:cs typeface="Verdana" panose="020B0604030504040204" pitchFamily="34" charset="0"/>
              </a:rPr>
              <a:t>…Then, when our dying bodies have been </a:t>
            </a:r>
            <a:r>
              <a:rPr lang="en-US" b="1" dirty="0">
                <a:latin typeface="Open Sans Semibold"/>
                <a:ea typeface="Verdana" panose="020B0604030504040204" pitchFamily="34" charset="0"/>
                <a:cs typeface="Verdana" panose="020B0604030504040204" pitchFamily="34" charset="0"/>
              </a:rPr>
              <a:t>transformed into bodies that will never die</a:t>
            </a:r>
            <a:r>
              <a:rPr lang="en-US" dirty="0">
                <a:latin typeface="Open Sans Semibold"/>
                <a:ea typeface="Verdana" panose="020B0604030504040204" pitchFamily="34" charset="0"/>
                <a:cs typeface="Verdana" panose="020B0604030504040204" pitchFamily="34" charset="0"/>
              </a:rPr>
              <a:t>, this Scripture will be fulfilled: ‘</a:t>
            </a:r>
            <a:r>
              <a:rPr lang="en-US" b="1" dirty="0">
                <a:latin typeface="Open Sans Semibold"/>
                <a:ea typeface="Verdana" panose="020B0604030504040204" pitchFamily="34" charset="0"/>
                <a:cs typeface="Verdana" panose="020B0604030504040204" pitchFamily="34" charset="0"/>
              </a:rPr>
              <a:t>Death is swallowed up in victory</a:t>
            </a:r>
            <a:r>
              <a:rPr lang="en-US" dirty="0">
                <a:latin typeface="Open Sans Semibold"/>
                <a:ea typeface="Verdana" panose="020B0604030504040204" pitchFamily="34" charset="0"/>
                <a:cs typeface="Verdana" panose="020B0604030504040204" pitchFamily="34" charset="0"/>
              </a:rPr>
              <a:t>. O death, where is your victory? O death, where is your sting?’”                                            (1 Cor. 15:22, 45, 54-55)</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4. A new body</a:t>
            </a:r>
          </a:p>
        </p:txBody>
      </p:sp>
    </p:spTree>
    <p:extLst>
      <p:ext uri="{BB962C8B-B14F-4D97-AF65-F5344CB8AC3E}">
        <p14:creationId xmlns:p14="http://schemas.microsoft.com/office/powerpoint/2010/main" val="14822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No unintended struggles</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“He will wipe every tear from their eyes, and there will be </a:t>
            </a:r>
            <a:r>
              <a:rPr lang="en-US" b="1" dirty="0">
                <a:latin typeface="Open Sans Semibold"/>
                <a:ea typeface="Verdana" panose="020B0604030504040204" pitchFamily="34" charset="0"/>
                <a:cs typeface="Verdana" panose="020B0604030504040204" pitchFamily="34" charset="0"/>
              </a:rPr>
              <a:t>no more</a:t>
            </a:r>
            <a:r>
              <a:rPr lang="en-US" dirty="0">
                <a:latin typeface="Open Sans Semibold"/>
                <a:ea typeface="Verdana" panose="020B0604030504040204" pitchFamily="34" charset="0"/>
                <a:cs typeface="Verdana" panose="020B0604030504040204" pitchFamily="34" charset="0"/>
              </a:rPr>
              <a:t>…</a:t>
            </a:r>
            <a:r>
              <a:rPr lang="en-US" b="1" dirty="0">
                <a:latin typeface="Open Sans Semibold"/>
                <a:ea typeface="Verdana" panose="020B0604030504040204" pitchFamily="34" charset="0"/>
                <a:cs typeface="Verdana" panose="020B0604030504040204" pitchFamily="34" charset="0"/>
              </a:rPr>
              <a:t>sorrow</a:t>
            </a:r>
            <a:r>
              <a:rPr lang="en-US" dirty="0">
                <a:latin typeface="Open Sans Semibold"/>
                <a:ea typeface="Verdana" panose="020B0604030504040204" pitchFamily="34" charset="0"/>
                <a:cs typeface="Verdana" panose="020B0604030504040204" pitchFamily="34" charset="0"/>
              </a:rPr>
              <a:t> or </a:t>
            </a:r>
            <a:r>
              <a:rPr lang="en-US" b="1" dirty="0">
                <a:latin typeface="Open Sans Semibold"/>
                <a:ea typeface="Verdana" panose="020B0604030504040204" pitchFamily="34" charset="0"/>
                <a:cs typeface="Verdana" panose="020B0604030504040204" pitchFamily="34" charset="0"/>
              </a:rPr>
              <a:t>crying or pain</a:t>
            </a:r>
            <a:r>
              <a:rPr lang="en-US" dirty="0">
                <a:latin typeface="Open Sans Semibold"/>
                <a:ea typeface="Verdana" panose="020B0604030504040204" pitchFamily="34" charset="0"/>
                <a:cs typeface="Verdana" panose="020B0604030504040204" pitchFamily="34" charset="0"/>
              </a:rPr>
              <a:t>. All these things are </a:t>
            </a:r>
            <a:r>
              <a:rPr lang="en-US" b="1" dirty="0">
                <a:latin typeface="Open Sans Semibold"/>
                <a:ea typeface="Verdana" panose="020B0604030504040204" pitchFamily="34" charset="0"/>
                <a:cs typeface="Verdana" panose="020B0604030504040204" pitchFamily="34" charset="0"/>
              </a:rPr>
              <a:t>gone forever</a:t>
            </a:r>
            <a:r>
              <a:rPr lang="en-US" dirty="0">
                <a:latin typeface="Open Sans Semibold"/>
                <a:ea typeface="Verdana" panose="020B0604030504040204" pitchFamily="34" charset="0"/>
                <a:cs typeface="Verdana" panose="020B0604030504040204" pitchFamily="34" charset="0"/>
              </a:rPr>
              <a:t>.” (Rev. 21:4)</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4. A new body</a:t>
            </a:r>
          </a:p>
        </p:txBody>
      </p:sp>
    </p:spTree>
    <p:extLst>
      <p:ext uri="{BB962C8B-B14F-4D97-AF65-F5344CB8AC3E}">
        <p14:creationId xmlns:p14="http://schemas.microsoft.com/office/powerpoint/2010/main" val="15266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No unintended struggles</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“Then the LORD God said, ‘Look, the human beings have become like us, knowing both good and evil. What if they reach out, take fruit from the tree of life, and eat it? Then they will live forever!’ So the LORD God </a:t>
            </a:r>
            <a:r>
              <a:rPr lang="en-US" b="1" dirty="0">
                <a:latin typeface="Open Sans Semibold"/>
                <a:ea typeface="Verdana" panose="020B0604030504040204" pitchFamily="34" charset="0"/>
                <a:cs typeface="Verdana" panose="020B0604030504040204" pitchFamily="34" charset="0"/>
              </a:rPr>
              <a:t>banished them from the Garden of Eden, and he sent Adam out to cultivate the ground from which he had been made</a:t>
            </a:r>
            <a:r>
              <a:rPr lang="en-US" dirty="0">
                <a:latin typeface="Open Sans Semibold"/>
                <a:ea typeface="Verdana" panose="020B0604030504040204" pitchFamily="34" charset="0"/>
                <a:cs typeface="Verdana" panose="020B0604030504040204" pitchFamily="34" charset="0"/>
              </a:rPr>
              <a:t>. After sending them out, the LORD God stationed mighty cherubim to the east of the Garden of Eden. And he placed a flaming sword that flashed back and forth to guard the way to the tree of life.” (Gen. 3:22-24)</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4. A new body</a:t>
            </a:r>
          </a:p>
        </p:txBody>
      </p:sp>
    </p:spTree>
    <p:extLst>
      <p:ext uri="{BB962C8B-B14F-4D97-AF65-F5344CB8AC3E}">
        <p14:creationId xmlns:p14="http://schemas.microsoft.com/office/powerpoint/2010/main" val="85963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rPr>
              <a:t>With God</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“He who overcomes will inherit these things, and </a:t>
            </a:r>
            <a:r>
              <a:rPr lang="en-US" b="1" dirty="0">
                <a:latin typeface="Open Sans Semibold"/>
                <a:ea typeface="Verdana" panose="020B0604030504040204" pitchFamily="34" charset="0"/>
                <a:cs typeface="Verdana" panose="020B0604030504040204" pitchFamily="34" charset="0"/>
              </a:rPr>
              <a:t>I will be his God </a:t>
            </a:r>
            <a:r>
              <a:rPr lang="en-US" dirty="0">
                <a:latin typeface="Open Sans Semibold"/>
                <a:ea typeface="Verdana" panose="020B0604030504040204" pitchFamily="34" charset="0"/>
                <a:cs typeface="Verdana" panose="020B0604030504040204" pitchFamily="34" charset="0"/>
              </a:rPr>
              <a:t>and </a:t>
            </a:r>
            <a:r>
              <a:rPr lang="en-US" b="1" dirty="0">
                <a:latin typeface="Open Sans Semibold"/>
                <a:ea typeface="Verdana" panose="020B0604030504040204" pitchFamily="34" charset="0"/>
                <a:cs typeface="Verdana" panose="020B0604030504040204" pitchFamily="34" charset="0"/>
              </a:rPr>
              <a:t>he will be My son</a:t>
            </a:r>
            <a:r>
              <a:rPr lang="en-US" dirty="0">
                <a:latin typeface="Open Sans Semibold"/>
                <a:ea typeface="Verdana" panose="020B0604030504040204" pitchFamily="34" charset="0"/>
                <a:cs typeface="Verdana" panose="020B0604030504040204" pitchFamily="34" charset="0"/>
              </a:rPr>
              <a:t>.” (Rev. 21:7)</a:t>
            </a:r>
          </a:p>
          <a:p>
            <a:pPr algn="just">
              <a:lnSpc>
                <a:spcPct val="114000"/>
              </a:lnSpc>
              <a:spcBef>
                <a:spcPts val="12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“And I heard a loud voice from the throne, saying, ‘Behold, </a:t>
            </a:r>
            <a:r>
              <a:rPr lang="en-US" b="1" dirty="0">
                <a:latin typeface="Open Sans Semibold"/>
                <a:ea typeface="Verdana" panose="020B0604030504040204" pitchFamily="34" charset="0"/>
                <a:cs typeface="Verdana" panose="020B0604030504040204" pitchFamily="34" charset="0"/>
              </a:rPr>
              <a:t>the tabernacle of God is among men</a:t>
            </a:r>
            <a:r>
              <a:rPr lang="en-US" dirty="0">
                <a:latin typeface="Open Sans Semibold"/>
                <a:ea typeface="Verdana" panose="020B0604030504040204" pitchFamily="34" charset="0"/>
                <a:cs typeface="Verdana" panose="020B0604030504040204" pitchFamily="34" charset="0"/>
              </a:rPr>
              <a:t>, and He will dwell among them, and they shall be His people, and </a:t>
            </a:r>
            <a:r>
              <a:rPr lang="en-US" b="1" dirty="0">
                <a:latin typeface="Open Sans Semibold"/>
                <a:ea typeface="Verdana" panose="020B0604030504040204" pitchFamily="34" charset="0"/>
                <a:cs typeface="Verdana" panose="020B0604030504040204" pitchFamily="34" charset="0"/>
              </a:rPr>
              <a:t>God Himself will be among them</a:t>
            </a:r>
            <a:r>
              <a:rPr lang="en-US" dirty="0">
                <a:latin typeface="Open Sans Semibold"/>
                <a:ea typeface="Verdana" panose="020B0604030504040204" pitchFamily="34" charset="0"/>
                <a:cs typeface="Verdana" panose="020B0604030504040204" pitchFamily="34" charset="0"/>
              </a:rPr>
              <a:t>.’” (Rev. 21:3)</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a:t>5. A new relationship</a:t>
            </a:r>
            <a:endParaRPr lang="en-US" sz="3200" dirty="0"/>
          </a:p>
        </p:txBody>
      </p:sp>
    </p:spTree>
    <p:extLst>
      <p:ext uri="{BB962C8B-B14F-4D97-AF65-F5344CB8AC3E}">
        <p14:creationId xmlns:p14="http://schemas.microsoft.com/office/powerpoint/2010/main" val="40680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With God</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“We love him, because </a:t>
            </a:r>
            <a:r>
              <a:rPr lang="en-US" b="1" dirty="0">
                <a:latin typeface="Open Sans Semibold"/>
                <a:ea typeface="Verdana" panose="020B0604030504040204" pitchFamily="34" charset="0"/>
                <a:cs typeface="Verdana" panose="020B0604030504040204" pitchFamily="34" charset="0"/>
              </a:rPr>
              <a:t>he first loved us</a:t>
            </a:r>
            <a:r>
              <a:rPr lang="en-US" dirty="0">
                <a:latin typeface="Open Sans Semibold"/>
                <a:ea typeface="Verdana" panose="020B0604030504040204" pitchFamily="34" charset="0"/>
                <a:cs typeface="Verdana" panose="020B0604030504040204" pitchFamily="34" charset="0"/>
              </a:rPr>
              <a:t>.” (1 John 4:19)</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“There is none righteous, not even one; there is none who understands, </a:t>
            </a:r>
            <a:r>
              <a:rPr lang="en-US" b="1" dirty="0">
                <a:latin typeface="Open Sans Semibold"/>
                <a:ea typeface="Verdana" panose="020B0604030504040204" pitchFamily="34" charset="0"/>
                <a:cs typeface="Verdana" panose="020B0604030504040204" pitchFamily="34" charset="0"/>
              </a:rPr>
              <a:t>there is none who seeks for God</a:t>
            </a:r>
            <a:r>
              <a:rPr lang="en-US" dirty="0">
                <a:latin typeface="Open Sans Semibold"/>
                <a:ea typeface="Verdana" panose="020B0604030504040204" pitchFamily="34" charset="0"/>
                <a:cs typeface="Verdana" panose="020B0604030504040204" pitchFamily="34" charset="0"/>
              </a:rPr>
              <a:t>; all have turned aside, together they have become useless; there is none who does good, there is not even one.” (Rom. 3:10-12)</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“But God demonstrates His own love toward us, in that </a:t>
            </a:r>
            <a:r>
              <a:rPr lang="en-US" b="1" dirty="0">
                <a:latin typeface="Open Sans Semibold"/>
                <a:ea typeface="Verdana" panose="020B0604030504040204" pitchFamily="34" charset="0"/>
                <a:cs typeface="Verdana" panose="020B0604030504040204" pitchFamily="34" charset="0"/>
              </a:rPr>
              <a:t>while we were yet sinners, Christ died for us</a:t>
            </a:r>
            <a:r>
              <a:rPr lang="en-US" dirty="0">
                <a:latin typeface="Open Sans Semibold"/>
                <a:ea typeface="Verdana" panose="020B0604030504040204" pitchFamily="34" charset="0"/>
                <a:cs typeface="Verdana" panose="020B0604030504040204" pitchFamily="34" charset="0"/>
              </a:rPr>
              <a:t>.” (Rom. 5:8)</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“I have heard of You by the hearing of the ear; but </a:t>
            </a:r>
            <a:r>
              <a:rPr lang="en-US" b="1" dirty="0">
                <a:latin typeface="Open Sans Semibold"/>
                <a:ea typeface="Verdana" panose="020B0604030504040204" pitchFamily="34" charset="0"/>
                <a:cs typeface="Verdana" panose="020B0604030504040204" pitchFamily="34" charset="0"/>
              </a:rPr>
              <a:t>now my eye sees You</a:t>
            </a:r>
            <a:r>
              <a:rPr lang="en-US" dirty="0">
                <a:latin typeface="Open Sans Semibold"/>
                <a:ea typeface="Verdana" panose="020B0604030504040204" pitchFamily="34" charset="0"/>
                <a:cs typeface="Verdana" panose="020B0604030504040204" pitchFamily="34" charset="0"/>
              </a:rPr>
              <a:t>; therefore I retract, and I repent in dust and ashes.” (Job 42:5-6)</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a:t>5. A new relationship</a:t>
            </a:r>
            <a:endParaRPr lang="en-US" sz="3200" dirty="0"/>
          </a:p>
        </p:txBody>
      </p:sp>
    </p:spTree>
    <p:extLst>
      <p:ext uri="{BB962C8B-B14F-4D97-AF65-F5344CB8AC3E}">
        <p14:creationId xmlns:p14="http://schemas.microsoft.com/office/powerpoint/2010/main" val="5736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With each other</a:t>
            </a:r>
          </a:p>
          <a:p>
            <a:pPr algn="just"/>
            <a:r>
              <a:rPr lang="en-US" dirty="0">
                <a:latin typeface="Open Sans Semibold"/>
                <a:ea typeface="Verdana" panose="020B0604030504040204" pitchFamily="34" charset="0"/>
                <a:cs typeface="Verdana" panose="020B0604030504040204" pitchFamily="34" charset="0"/>
              </a:rPr>
              <a:t>“The </a:t>
            </a:r>
            <a:r>
              <a:rPr lang="en-US" b="1" dirty="0">
                <a:latin typeface="Open Sans Semibold"/>
                <a:ea typeface="Verdana" panose="020B0604030504040204" pitchFamily="34" charset="0"/>
                <a:cs typeface="Verdana" panose="020B0604030504040204" pitchFamily="34" charset="0"/>
              </a:rPr>
              <a:t>nations will walk by its light</a:t>
            </a:r>
            <a:r>
              <a:rPr lang="en-US" dirty="0">
                <a:latin typeface="Open Sans Semibold"/>
                <a:ea typeface="Verdana" panose="020B0604030504040204" pitchFamily="34" charset="0"/>
                <a:cs typeface="Verdana" panose="020B0604030504040204" pitchFamily="34" charset="0"/>
              </a:rPr>
              <a:t>, and the kings of the earth will bring their glory into it.” (Rev. 21:24)</a:t>
            </a:r>
          </a:p>
          <a:p>
            <a:pPr algn="just"/>
            <a:r>
              <a:rPr lang="en-US" dirty="0">
                <a:latin typeface="Open Sans Semibold"/>
                <a:ea typeface="Verdana" panose="020B0604030504040204" pitchFamily="34" charset="0"/>
                <a:cs typeface="Verdana" panose="020B0604030504040204" pitchFamily="34" charset="0"/>
              </a:rPr>
              <a:t>“Then the eyes of both of them were opened, and they knew that they were naked; and they sewed fig leaves together and </a:t>
            </a:r>
            <a:r>
              <a:rPr lang="en-US" b="1" dirty="0">
                <a:latin typeface="Open Sans Semibold"/>
                <a:ea typeface="Verdana" panose="020B0604030504040204" pitchFamily="34" charset="0"/>
                <a:cs typeface="Verdana" panose="020B0604030504040204" pitchFamily="34" charset="0"/>
              </a:rPr>
              <a:t>made themselves </a:t>
            </a:r>
            <a:r>
              <a:rPr lang="en-US" dirty="0">
                <a:latin typeface="Open Sans Semibold"/>
                <a:ea typeface="Verdana" panose="020B0604030504040204" pitchFamily="34" charset="0"/>
                <a:cs typeface="Verdana" panose="020B0604030504040204" pitchFamily="34" charset="0"/>
              </a:rPr>
              <a:t>loin </a:t>
            </a:r>
            <a:r>
              <a:rPr lang="en-US" b="1" dirty="0">
                <a:latin typeface="Open Sans Semibold"/>
                <a:ea typeface="Verdana" panose="020B0604030504040204" pitchFamily="34" charset="0"/>
                <a:cs typeface="Verdana" panose="020B0604030504040204" pitchFamily="34" charset="0"/>
              </a:rPr>
              <a:t>coverings</a:t>
            </a:r>
            <a:r>
              <a:rPr lang="en-US" dirty="0">
                <a:latin typeface="Open Sans Semibold"/>
                <a:ea typeface="Verdana" panose="020B0604030504040204" pitchFamily="34" charset="0"/>
                <a:cs typeface="Verdana" panose="020B0604030504040204" pitchFamily="34" charset="0"/>
              </a:rPr>
              <a:t>.” (Gen. 3:7)</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“You will be hearing of wars and rumors of wars…” (Matt. 24:6)</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5. A new relationship</a:t>
            </a:r>
          </a:p>
        </p:txBody>
      </p:sp>
    </p:spTree>
    <p:extLst>
      <p:ext uri="{BB962C8B-B14F-4D97-AF65-F5344CB8AC3E}">
        <p14:creationId xmlns:p14="http://schemas.microsoft.com/office/powerpoint/2010/main" val="402400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“Then I </a:t>
            </a:r>
            <a:r>
              <a:rPr lang="en-US" b="1" dirty="0">
                <a:latin typeface="Open Sans Semibold"/>
                <a:ea typeface="Verdana" panose="020B0604030504040204" pitchFamily="34" charset="0"/>
                <a:cs typeface="Verdana" panose="020B0604030504040204" pitchFamily="34" charset="0"/>
              </a:rPr>
              <a:t>saw</a:t>
            </a:r>
            <a:r>
              <a:rPr lang="en-US" dirty="0">
                <a:latin typeface="Open Sans Semibold"/>
                <a:ea typeface="Verdana" panose="020B0604030504040204" pitchFamily="34" charset="0"/>
                <a:cs typeface="Verdana" panose="020B0604030504040204" pitchFamily="34" charset="0"/>
              </a:rPr>
              <a:t>…” “Then he </a:t>
            </a:r>
            <a:r>
              <a:rPr lang="en-US" b="1" dirty="0">
                <a:latin typeface="Open Sans Semibold"/>
                <a:ea typeface="Verdana" panose="020B0604030504040204" pitchFamily="34" charset="0"/>
                <a:cs typeface="Verdana" panose="020B0604030504040204" pitchFamily="34" charset="0"/>
              </a:rPr>
              <a:t>showed</a:t>
            </a:r>
            <a:r>
              <a:rPr lang="en-US" dirty="0">
                <a:latin typeface="Open Sans Semibold"/>
                <a:ea typeface="Verdana" panose="020B0604030504040204" pitchFamily="34" charset="0"/>
                <a:cs typeface="Verdana" panose="020B0604030504040204" pitchFamily="34" charset="0"/>
              </a:rPr>
              <a:t> me…” (Rev. 21:1; 22:1)</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“He then answered, ‘Whether He is a sinner, I do not know; one thing I do know, that though </a:t>
            </a:r>
            <a:r>
              <a:rPr lang="en-US" b="1" dirty="0">
                <a:latin typeface="Open Sans Semibold"/>
                <a:ea typeface="Verdana" panose="020B0604030504040204" pitchFamily="34" charset="0"/>
                <a:cs typeface="Verdana" panose="020B0604030504040204" pitchFamily="34" charset="0"/>
              </a:rPr>
              <a:t>I was blind, now I see</a:t>
            </a:r>
            <a:r>
              <a:rPr lang="en-US" dirty="0">
                <a:latin typeface="Open Sans Semibold"/>
                <a:ea typeface="Verdana" panose="020B0604030504040204" pitchFamily="34" charset="0"/>
                <a:cs typeface="Verdana" panose="020B0604030504040204" pitchFamily="34" charset="0"/>
              </a:rPr>
              <a:t>.’” (John 9:25)</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31687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87000" cy="4572000"/>
          </a:xfrm>
        </p:spPr>
        <p:txBody>
          <a:bodyPr>
            <a:noAutofit/>
          </a:bodyPr>
          <a:lstStyle/>
          <a:p>
            <a:r>
              <a:rPr lang="en-US" dirty="0">
                <a:ea typeface="Verdana" panose="020B0604030504040204" pitchFamily="34" charset="0"/>
                <a:cs typeface="Verdana" panose="020B0604030504040204" pitchFamily="34" charset="0"/>
              </a:rPr>
              <a:t>“So Ananias departed and entered the house, and after laying his hands on him said, ‘Brother Saul, the Lord Jesus, who </a:t>
            </a:r>
            <a:r>
              <a:rPr lang="en-US" b="1" dirty="0">
                <a:ea typeface="Verdana" panose="020B0604030504040204" pitchFamily="34" charset="0"/>
                <a:cs typeface="Verdana" panose="020B0604030504040204" pitchFamily="34" charset="0"/>
              </a:rPr>
              <a:t>appeared to you </a:t>
            </a:r>
            <a:r>
              <a:rPr lang="en-US" dirty="0">
                <a:ea typeface="Verdana" panose="020B0604030504040204" pitchFamily="34" charset="0"/>
                <a:cs typeface="Verdana" panose="020B0604030504040204" pitchFamily="34" charset="0"/>
              </a:rPr>
              <a:t>on the road by which you were coming, has sent me so that you may </a:t>
            </a:r>
            <a:r>
              <a:rPr lang="en-US" b="1" dirty="0">
                <a:ea typeface="Verdana" panose="020B0604030504040204" pitchFamily="34" charset="0"/>
                <a:cs typeface="Verdana" panose="020B0604030504040204" pitchFamily="34" charset="0"/>
              </a:rPr>
              <a:t>regain your sight </a:t>
            </a:r>
            <a:r>
              <a:rPr lang="en-US" dirty="0">
                <a:ea typeface="Verdana" panose="020B0604030504040204" pitchFamily="34" charset="0"/>
                <a:cs typeface="Verdana" panose="020B0604030504040204" pitchFamily="34" charset="0"/>
              </a:rPr>
              <a:t>and be filled with the Holy Spirit.’ And immediately there </a:t>
            </a:r>
            <a:r>
              <a:rPr lang="en-US" b="1" dirty="0">
                <a:ea typeface="Verdana" panose="020B0604030504040204" pitchFamily="34" charset="0"/>
                <a:cs typeface="Verdana" panose="020B0604030504040204" pitchFamily="34" charset="0"/>
              </a:rPr>
              <a:t>fell from his eyes something like scales</a:t>
            </a:r>
            <a:r>
              <a:rPr lang="en-US" dirty="0">
                <a:ea typeface="Verdana" panose="020B0604030504040204" pitchFamily="34" charset="0"/>
                <a:cs typeface="Verdana" panose="020B0604030504040204" pitchFamily="34" charset="0"/>
              </a:rPr>
              <a:t>, and he </a:t>
            </a:r>
            <a:r>
              <a:rPr lang="en-US" b="1" dirty="0">
                <a:ea typeface="Verdana" panose="020B0604030504040204" pitchFamily="34" charset="0"/>
                <a:cs typeface="Verdana" panose="020B0604030504040204" pitchFamily="34" charset="0"/>
              </a:rPr>
              <a:t>regained his sight</a:t>
            </a:r>
            <a:r>
              <a:rPr lang="en-US" dirty="0">
                <a:ea typeface="Verdana" panose="020B0604030504040204" pitchFamily="34" charset="0"/>
                <a:cs typeface="Verdana" panose="020B0604030504040204" pitchFamily="34" charset="0"/>
              </a:rPr>
              <a:t>, and he got up and was baptized.”                           (Acts 9:17-18)</a:t>
            </a:r>
          </a:p>
          <a:p>
            <a:r>
              <a:rPr lang="en-US" dirty="0">
                <a:ea typeface="Verdana" panose="020B0604030504040204" pitchFamily="34" charset="0"/>
                <a:cs typeface="Verdana" panose="020B0604030504040204" pitchFamily="34" charset="0"/>
              </a:rPr>
              <a:t>“So give Your servant an understanding heart to judge Your people to </a:t>
            </a:r>
            <a:r>
              <a:rPr lang="en-US" b="1" dirty="0">
                <a:ea typeface="Verdana" panose="020B0604030504040204" pitchFamily="34" charset="0"/>
                <a:cs typeface="Verdana" panose="020B0604030504040204" pitchFamily="34" charset="0"/>
              </a:rPr>
              <a:t>discern between good and evil</a:t>
            </a:r>
            <a:r>
              <a:rPr lang="en-US" dirty="0">
                <a:ea typeface="Verdana" panose="020B0604030504040204" pitchFamily="34" charset="0"/>
                <a:cs typeface="Verdana" panose="020B0604030504040204" pitchFamily="34" charset="0"/>
              </a:rPr>
              <a:t>. For who is able to judge this great people of Yours?” (1 Kings 3:9)</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28631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ea typeface="Verdana" panose="020B0604030504040204" pitchFamily="34" charset="0"/>
                <a:cs typeface="Verdana" panose="020B0604030504040204" pitchFamily="34" charset="0"/>
              </a:rPr>
              <a:t>Obedience to God is good</a:t>
            </a:r>
          </a:p>
          <a:p>
            <a:pPr algn="just"/>
            <a:r>
              <a:rPr lang="en-US" dirty="0">
                <a:latin typeface="Open Sans Semibold"/>
                <a:ea typeface="Verdana" panose="020B0604030504040204" pitchFamily="34" charset="0"/>
                <a:cs typeface="Verdana" panose="020B0604030504040204" pitchFamily="34" charset="0"/>
              </a:rPr>
              <a:t>“</a:t>
            </a:r>
            <a:r>
              <a:rPr lang="en-US" b="1" dirty="0">
                <a:latin typeface="Open Sans Semibold"/>
                <a:ea typeface="Verdana" panose="020B0604030504040204" pitchFamily="34" charset="0"/>
                <a:cs typeface="Verdana" panose="020B0604030504040204" pitchFamily="34" charset="0"/>
              </a:rPr>
              <a:t>Nothing unclean</a:t>
            </a:r>
            <a:r>
              <a:rPr lang="en-US" dirty="0">
                <a:latin typeface="Open Sans Semibold"/>
                <a:ea typeface="Verdana" panose="020B0604030504040204" pitchFamily="34" charset="0"/>
                <a:cs typeface="Verdana" panose="020B0604030504040204" pitchFamily="34" charset="0"/>
              </a:rPr>
              <a:t>, and no one who practices abomination and lying, </a:t>
            </a:r>
            <a:r>
              <a:rPr lang="en-US" b="1" dirty="0">
                <a:latin typeface="Open Sans Semibold"/>
                <a:ea typeface="Verdana" panose="020B0604030504040204" pitchFamily="34" charset="0"/>
                <a:cs typeface="Verdana" panose="020B0604030504040204" pitchFamily="34" charset="0"/>
              </a:rPr>
              <a:t>shall ever come into it</a:t>
            </a:r>
            <a:r>
              <a:rPr lang="en-US" dirty="0">
                <a:latin typeface="Open Sans Semibold"/>
                <a:ea typeface="Verdana" panose="020B0604030504040204" pitchFamily="34" charset="0"/>
                <a:cs typeface="Verdana" panose="020B0604030504040204" pitchFamily="34" charset="0"/>
              </a:rPr>
              <a:t>, but only those whose names are written in the Lamb's book of life.” (Rev. 21:27)</a:t>
            </a:r>
          </a:p>
          <a:p>
            <a:pPr algn="just">
              <a:lnSpc>
                <a:spcPct val="114000"/>
              </a:lnSpc>
              <a:spcBef>
                <a:spcPts val="12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“Woe to those who </a:t>
            </a:r>
            <a:r>
              <a:rPr lang="en-US" b="1" dirty="0">
                <a:latin typeface="Open Sans Semibold"/>
                <a:ea typeface="Verdana" panose="020B0604030504040204" pitchFamily="34" charset="0"/>
                <a:cs typeface="Verdana" panose="020B0604030504040204" pitchFamily="34" charset="0"/>
              </a:rPr>
              <a:t>call evil good, and good evil</a:t>
            </a:r>
            <a:r>
              <a:rPr lang="en-US" dirty="0">
                <a:latin typeface="Open Sans Semibold"/>
                <a:ea typeface="Verdana" panose="020B0604030504040204" pitchFamily="34" charset="0"/>
                <a:cs typeface="Verdana" panose="020B0604030504040204" pitchFamily="34" charset="0"/>
              </a:rPr>
              <a:t>; who substitute darkness for light and light for darkness; who substitute bitter for sweet and sweet for bitter!”  (Isaiah 5:20)</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675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b="1" dirty="0">
                <a:latin typeface="Open Sans Semibold"/>
                <a:ea typeface="Verdana" panose="020B0604030504040204" pitchFamily="34" charset="0"/>
                <a:cs typeface="Verdana" panose="020B0604030504040204" pitchFamily="34" charset="0"/>
              </a:rPr>
              <a:t>Glory to God is good</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 kings of the earth will </a:t>
            </a:r>
            <a:r>
              <a:rPr lang="en-US" b="1" dirty="0">
                <a:latin typeface="Open Sans Semibold"/>
                <a:ea typeface="Verdana" panose="020B0604030504040204" pitchFamily="34" charset="0"/>
                <a:cs typeface="Verdana" panose="020B0604030504040204" pitchFamily="34" charset="0"/>
              </a:rPr>
              <a:t>bring their glory </a:t>
            </a:r>
            <a:r>
              <a:rPr lang="en-US" dirty="0">
                <a:latin typeface="Open Sans Semibold"/>
                <a:ea typeface="Verdana" panose="020B0604030504040204" pitchFamily="34" charset="0"/>
                <a:cs typeface="Verdana" panose="020B0604030504040204" pitchFamily="34" charset="0"/>
              </a:rPr>
              <a:t>into it.” (Rev. 21:24)</a:t>
            </a:r>
          </a:p>
          <a:p>
            <a:pPr algn="just">
              <a:lnSpc>
                <a:spcPct val="114000"/>
              </a:lnSpc>
              <a:spcBef>
                <a:spcPts val="12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t>
            </a:r>
            <a:r>
              <a:rPr lang="en-US" b="1" dirty="0">
                <a:latin typeface="Open Sans Semibold"/>
                <a:ea typeface="Verdana" panose="020B0604030504040204" pitchFamily="34" charset="0"/>
                <a:cs typeface="Verdana" panose="020B0604030504040204" pitchFamily="34" charset="0"/>
              </a:rPr>
              <a:t>Glory to God in the highest</a:t>
            </a:r>
            <a:r>
              <a:rPr lang="en-US" dirty="0">
                <a:latin typeface="Open Sans Semibold"/>
                <a:ea typeface="Verdana" panose="020B0604030504040204" pitchFamily="34" charset="0"/>
                <a:cs typeface="Verdana" panose="020B0604030504040204" pitchFamily="34" charset="0"/>
              </a:rPr>
              <a:t>, and on earth peace among men with whom He is pleased.” (Luke 2:14)</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14915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“Then I saw a </a:t>
            </a:r>
            <a:r>
              <a:rPr lang="en-US" b="1" dirty="0"/>
              <a:t>new heaven and a new earth</a:t>
            </a:r>
            <a:r>
              <a:rPr lang="en-US" dirty="0"/>
              <a:t>; for the first heaven and the first </a:t>
            </a:r>
            <a:r>
              <a:rPr lang="en-US" b="1" dirty="0"/>
              <a:t>earth passed away</a:t>
            </a:r>
            <a:r>
              <a:rPr lang="en-US" dirty="0"/>
              <a:t>, and there is no longer any sea.” (Rev. 21:1)</a:t>
            </a:r>
          </a:p>
          <a:p>
            <a:endParaRPr lang="en-US" sz="800" dirty="0"/>
          </a:p>
          <a:p>
            <a:r>
              <a:rPr lang="en-US" dirty="0"/>
              <a:t>“Since all these things are to be </a:t>
            </a:r>
            <a:r>
              <a:rPr lang="en-US" b="1" dirty="0"/>
              <a:t>destroyed</a:t>
            </a:r>
            <a:r>
              <a:rPr lang="en-US" dirty="0"/>
              <a:t> in this way, what sort of people ought you to be in holy conduct and godliness, looking for and hastening the coming of the day of God, because of which </a:t>
            </a:r>
            <a:r>
              <a:rPr lang="en-US" b="1" dirty="0"/>
              <a:t>the heavens will be destroyed by burning, and the elements will melt with intense heat</a:t>
            </a:r>
            <a:r>
              <a:rPr lang="en-US" dirty="0"/>
              <a:t>! But according to His promise we are looking for </a:t>
            </a:r>
            <a:r>
              <a:rPr lang="en-US" b="1" dirty="0"/>
              <a:t>new heavens and a new earth</a:t>
            </a:r>
            <a:r>
              <a:rPr lang="en-US" dirty="0"/>
              <a:t>, in which righteousness dwells.” (2 Peter 3:11-13)</a:t>
            </a:r>
          </a:p>
          <a:p>
            <a:endParaRPr lang="en-US" dirty="0"/>
          </a:p>
        </p:txBody>
      </p:sp>
      <p:sp>
        <p:nvSpPr>
          <p:cNvPr id="3" name="Title 2"/>
          <p:cNvSpPr>
            <a:spLocks noGrp="1"/>
          </p:cNvSpPr>
          <p:nvPr>
            <p:ph type="title"/>
          </p:nvPr>
        </p:nvSpPr>
        <p:spPr/>
        <p:txBody>
          <a:bodyPr>
            <a:normAutofit/>
          </a:bodyPr>
          <a:lstStyle/>
          <a:p>
            <a:r>
              <a:rPr lang="en-US" sz="3200" dirty="0"/>
              <a:t> 1. A new environment</a:t>
            </a:r>
          </a:p>
        </p:txBody>
      </p:sp>
    </p:spTree>
    <p:extLst>
      <p:ext uri="{BB962C8B-B14F-4D97-AF65-F5344CB8AC3E}">
        <p14:creationId xmlns:p14="http://schemas.microsoft.com/office/powerpoint/2010/main" val="36201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b="1" dirty="0">
                <a:latin typeface="Open Sans Semibold"/>
                <a:ea typeface="Verdana" panose="020B0604030504040204" pitchFamily="34" charset="0"/>
                <a:cs typeface="Verdana" panose="020B0604030504040204" pitchFamily="34" charset="0"/>
              </a:rPr>
              <a:t>Glory to God is good</a:t>
            </a:r>
          </a:p>
          <a:p>
            <a:r>
              <a:rPr lang="en-US" dirty="0">
                <a:ea typeface="Verdana" panose="020B0604030504040204" pitchFamily="34" charset="0"/>
                <a:cs typeface="Verdana" panose="020B0604030504040204" pitchFamily="34" charset="0"/>
              </a:rPr>
              <a:t>“Pray, then, in this way: ‘Our Father who is in heaven, </a:t>
            </a:r>
            <a:r>
              <a:rPr lang="en-US" b="1" dirty="0">
                <a:ea typeface="Verdana" panose="020B0604030504040204" pitchFamily="34" charset="0"/>
                <a:cs typeface="Verdana" panose="020B0604030504040204" pitchFamily="34" charset="0"/>
              </a:rPr>
              <a:t>Hallowed be Your name</a:t>
            </a:r>
            <a:r>
              <a:rPr lang="en-US" dirty="0">
                <a:ea typeface="Verdana" panose="020B0604030504040204" pitchFamily="34" charset="0"/>
                <a:cs typeface="Verdana" panose="020B0604030504040204" pitchFamily="34" charset="0"/>
              </a:rPr>
              <a:t>… For Yours is the kingdom and the power </a:t>
            </a:r>
            <a:r>
              <a:rPr lang="en-US" b="1" dirty="0">
                <a:ea typeface="Verdana" panose="020B0604030504040204" pitchFamily="34" charset="0"/>
                <a:cs typeface="Verdana" panose="020B0604030504040204" pitchFamily="34" charset="0"/>
              </a:rPr>
              <a:t>and the glory forever</a:t>
            </a:r>
            <a:r>
              <a:rPr lang="en-US" dirty="0">
                <a:ea typeface="Verdana" panose="020B0604030504040204" pitchFamily="34" charset="0"/>
                <a:cs typeface="Verdana" panose="020B0604030504040204" pitchFamily="34" charset="0"/>
              </a:rPr>
              <a:t>. Amen.’”                       (Matt. 6:9, 13)</a:t>
            </a:r>
          </a:p>
          <a:p>
            <a:endParaRPr lang="en-US" sz="900"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“The twenty-four elders will fall down before Him who sits on the throne, and will worship Him who lives forever and ever, and will </a:t>
            </a:r>
            <a:r>
              <a:rPr lang="en-US" b="1" dirty="0">
                <a:ea typeface="Verdana" panose="020B0604030504040204" pitchFamily="34" charset="0"/>
                <a:cs typeface="Verdana" panose="020B0604030504040204" pitchFamily="34" charset="0"/>
              </a:rPr>
              <a:t>cast their crowns before the throne</a:t>
            </a:r>
            <a:r>
              <a:rPr lang="en-US" dirty="0">
                <a:ea typeface="Verdana" panose="020B0604030504040204" pitchFamily="34" charset="0"/>
                <a:cs typeface="Verdana" panose="020B0604030504040204" pitchFamily="34" charset="0"/>
              </a:rPr>
              <a:t>.” (Rev. 4:10)</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12711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ea typeface="Verdana" panose="020B0604030504040204" pitchFamily="34" charset="0"/>
                <a:cs typeface="Verdana" panose="020B0604030504040204" pitchFamily="34" charset="0"/>
              </a:rPr>
              <a:t>Worship of God is good</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“I, John, am the one who heard and saw these things. And when I heard and saw, I fell down to worship at the feet of the angel who showed me these things. But he said to me, ‘Do not do that. I am a fellow servant of yours and of your brethren the prophets and of those who heed the words of this book. </a:t>
            </a:r>
            <a:r>
              <a:rPr lang="en-US" b="1" dirty="0">
                <a:latin typeface="Open Sans Semibold"/>
                <a:ea typeface="Verdana" panose="020B0604030504040204" pitchFamily="34" charset="0"/>
                <a:cs typeface="Verdana" panose="020B0604030504040204" pitchFamily="34" charset="0"/>
              </a:rPr>
              <a:t>Worship God</a:t>
            </a:r>
            <a:r>
              <a:rPr lang="en-US" dirty="0">
                <a:latin typeface="Open Sans Semibold"/>
                <a:ea typeface="Verdana" panose="020B0604030504040204" pitchFamily="34" charset="0"/>
                <a:cs typeface="Verdana" panose="020B0604030504040204" pitchFamily="34" charset="0"/>
              </a:rPr>
              <a:t>.’” 	(Rev. 22:8-9)</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“Therefore I urge you, brethren, by the mercies of God, to </a:t>
            </a:r>
            <a:r>
              <a:rPr lang="en-US" b="1" dirty="0">
                <a:latin typeface="Open Sans Semibold"/>
                <a:ea typeface="Verdana" panose="020B0604030504040204" pitchFamily="34" charset="0"/>
                <a:cs typeface="Verdana" panose="020B0604030504040204" pitchFamily="34" charset="0"/>
              </a:rPr>
              <a:t>present your bodies a living and holy sacrifice</a:t>
            </a:r>
            <a:r>
              <a:rPr lang="en-US" dirty="0">
                <a:latin typeface="Open Sans Semibold"/>
                <a:ea typeface="Verdana" panose="020B0604030504040204" pitchFamily="34" charset="0"/>
                <a:cs typeface="Verdana" panose="020B0604030504040204" pitchFamily="34" charset="0"/>
              </a:rPr>
              <a:t>, acceptable to God, which is </a:t>
            </a:r>
            <a:r>
              <a:rPr lang="en-US" b="1" dirty="0">
                <a:latin typeface="Open Sans Semibold"/>
                <a:ea typeface="Verdana" panose="020B0604030504040204" pitchFamily="34" charset="0"/>
                <a:cs typeface="Verdana" panose="020B0604030504040204" pitchFamily="34" charset="0"/>
              </a:rPr>
              <a:t>your spiritual service of worship</a:t>
            </a:r>
            <a:r>
              <a:rPr lang="en-US" dirty="0">
                <a:latin typeface="Open Sans Semibold"/>
                <a:ea typeface="Verdana" panose="020B0604030504040204" pitchFamily="34" charset="0"/>
                <a:cs typeface="Verdana" panose="020B0604030504040204" pitchFamily="34" charset="0"/>
              </a:rPr>
              <a:t>.” (Rom. 12:1)</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36938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ea typeface="Verdana" panose="020B0604030504040204" pitchFamily="34" charset="0"/>
                <a:cs typeface="Verdana" panose="020B0604030504040204" pitchFamily="34" charset="0"/>
              </a:rPr>
              <a:t>Presence of God is good</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t>
            </a:r>
            <a:r>
              <a:rPr lang="en-US" b="1" dirty="0">
                <a:latin typeface="Open Sans Semibold"/>
                <a:ea typeface="Verdana" panose="020B0604030504040204" pitchFamily="34" charset="0"/>
                <a:cs typeface="Verdana" panose="020B0604030504040204" pitchFamily="34" charset="0"/>
              </a:rPr>
              <a:t>Where can I go </a:t>
            </a:r>
            <a:r>
              <a:rPr lang="en-US" dirty="0">
                <a:latin typeface="Open Sans Semibold"/>
                <a:ea typeface="Verdana" panose="020B0604030504040204" pitchFamily="34" charset="0"/>
                <a:cs typeface="Verdana" panose="020B0604030504040204" pitchFamily="34" charset="0"/>
              </a:rPr>
              <a:t>from Your Spirit? Or </a:t>
            </a:r>
            <a:r>
              <a:rPr lang="en-US" b="1" dirty="0">
                <a:latin typeface="Open Sans Semibold"/>
                <a:ea typeface="Verdana" panose="020B0604030504040204" pitchFamily="34" charset="0"/>
                <a:cs typeface="Verdana" panose="020B0604030504040204" pitchFamily="34" charset="0"/>
              </a:rPr>
              <a:t>where can I flee </a:t>
            </a:r>
            <a:r>
              <a:rPr lang="en-US" dirty="0">
                <a:latin typeface="Open Sans Semibold"/>
                <a:ea typeface="Verdana" panose="020B0604030504040204" pitchFamily="34" charset="0"/>
                <a:cs typeface="Verdana" panose="020B0604030504040204" pitchFamily="34" charset="0"/>
              </a:rPr>
              <a:t>from Your presence?” (Psalm 139:7)</a:t>
            </a:r>
          </a:p>
          <a:p>
            <a:pPr algn="just">
              <a:lnSpc>
                <a:spcPct val="114000"/>
              </a:lnSpc>
              <a:spcBef>
                <a:spcPts val="1200"/>
              </a:spcBef>
            </a:pPr>
            <a:endParaRPr lang="en-US" sz="90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“Search me, O God, and know my heart; try me and know my anxious thoughts; and see if there be any hurtful way in me, and </a:t>
            </a:r>
            <a:r>
              <a:rPr lang="en-US" b="1" dirty="0">
                <a:latin typeface="Open Sans Semibold"/>
                <a:ea typeface="Verdana" panose="020B0604030504040204" pitchFamily="34" charset="0"/>
                <a:cs typeface="Verdana" panose="020B0604030504040204" pitchFamily="34" charset="0"/>
              </a:rPr>
              <a:t>lead me in the everlasting way.</a:t>
            </a:r>
            <a:r>
              <a:rPr lang="en-US" dirty="0">
                <a:latin typeface="Open Sans Semibold"/>
                <a:ea typeface="Verdana" panose="020B0604030504040204" pitchFamily="34" charset="0"/>
                <a:cs typeface="Verdana" panose="020B0604030504040204" pitchFamily="34" charset="0"/>
              </a:rPr>
              <a:t>” (Psalm139:23-24)</a:t>
            </a:r>
          </a:p>
          <a:p>
            <a:pPr algn="just">
              <a:lnSpc>
                <a:spcPct val="114000"/>
              </a:lnSpc>
              <a:spcBef>
                <a:spcPts val="1200"/>
              </a:spcBef>
            </a:pPr>
            <a:endParaRPr lang="en-US" b="1" dirty="0">
              <a:latin typeface="Open Sans Semibold"/>
            </a:endParaRPr>
          </a:p>
        </p:txBody>
      </p:sp>
      <p:sp>
        <p:nvSpPr>
          <p:cNvPr id="3" name="Title 2"/>
          <p:cNvSpPr>
            <a:spLocks noGrp="1"/>
          </p:cNvSpPr>
          <p:nvPr>
            <p:ph type="title"/>
          </p:nvPr>
        </p:nvSpPr>
        <p:spPr>
          <a:xfrm>
            <a:off x="240665" y="381000"/>
            <a:ext cx="10945654" cy="762000"/>
          </a:xfrm>
        </p:spPr>
        <p:txBody>
          <a:bodyPr>
            <a:normAutofit/>
          </a:bodyPr>
          <a:lstStyle/>
          <a:p>
            <a:r>
              <a:rPr lang="en-US" sz="3200" dirty="0"/>
              <a:t>6. A new perspective</a:t>
            </a:r>
          </a:p>
        </p:txBody>
      </p:sp>
    </p:spTree>
    <p:extLst>
      <p:ext uri="{BB962C8B-B14F-4D97-AF65-F5344CB8AC3E}">
        <p14:creationId xmlns:p14="http://schemas.microsoft.com/office/powerpoint/2010/main" val="315888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sz="5400" dirty="0"/>
              <a:t>“All who are thirsty…”</a:t>
            </a:r>
          </a:p>
          <a:p>
            <a:pPr algn="ctr"/>
            <a:r>
              <a:rPr lang="en-US" sz="5400" dirty="0"/>
              <a:t>Heaven</a:t>
            </a:r>
          </a:p>
          <a:p>
            <a:pPr algn="ctr"/>
            <a:r>
              <a:rPr lang="en-US" dirty="0"/>
              <a:t>(Revelation 21:5-6)</a:t>
            </a:r>
          </a:p>
          <a:p>
            <a:pPr algn="ctr"/>
            <a:endParaRPr lang="en-US" dirty="0"/>
          </a:p>
        </p:txBody>
      </p:sp>
    </p:spTree>
    <p:extLst>
      <p:ext uri="{BB962C8B-B14F-4D97-AF65-F5344CB8AC3E}">
        <p14:creationId xmlns:p14="http://schemas.microsoft.com/office/powerpoint/2010/main" val="42155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Free from the effects of sin</a:t>
            </a:r>
            <a:endParaRPr lang="en-US" b="1" dirty="0"/>
          </a:p>
          <a:p>
            <a:r>
              <a:rPr lang="en-US" dirty="0"/>
              <a:t>“There will </a:t>
            </a:r>
            <a:r>
              <a:rPr lang="en-US" b="1" dirty="0"/>
              <a:t>no longer be any curse</a:t>
            </a:r>
            <a:r>
              <a:rPr lang="en-US" dirty="0"/>
              <a:t>; and the throne of God and of the Lamb will be in it, and His bond-servants will serve Him.” (Rev. 22:3)</a:t>
            </a:r>
          </a:p>
          <a:p>
            <a:endParaRPr lang="en-US" dirty="0"/>
          </a:p>
        </p:txBody>
      </p:sp>
      <p:sp>
        <p:nvSpPr>
          <p:cNvPr id="3" name="Title 2"/>
          <p:cNvSpPr>
            <a:spLocks noGrp="1"/>
          </p:cNvSpPr>
          <p:nvPr>
            <p:ph type="title"/>
          </p:nvPr>
        </p:nvSpPr>
        <p:spPr/>
        <p:txBody>
          <a:bodyPr>
            <a:normAutofit/>
          </a:bodyPr>
          <a:lstStyle/>
          <a:p>
            <a:r>
              <a:rPr lang="en-US" sz="3200"/>
              <a:t> 1. A new environment</a:t>
            </a:r>
            <a:endParaRPr lang="en-US" sz="3200" dirty="0"/>
          </a:p>
        </p:txBody>
      </p:sp>
    </p:spTree>
    <p:extLst>
      <p:ext uri="{BB962C8B-B14F-4D97-AF65-F5344CB8AC3E}">
        <p14:creationId xmlns:p14="http://schemas.microsoft.com/office/powerpoint/2010/main" val="428457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Free from the actions of sinners</a:t>
            </a:r>
          </a:p>
          <a:p>
            <a:r>
              <a:rPr lang="en-US" dirty="0"/>
              <a:t>“But for the cowardly and unbelieving and abominable and murderers and immoral persons and sorcerers and idolaters and all liars, their part will </a:t>
            </a:r>
            <a:r>
              <a:rPr lang="en-US" b="1" dirty="0"/>
              <a:t>be in the lake that burns with fire and brimstone</a:t>
            </a:r>
            <a:r>
              <a:rPr lang="en-US" dirty="0"/>
              <a:t>, which is the second death.” (Rev. 21:8)</a:t>
            </a:r>
          </a:p>
          <a:p>
            <a:endParaRPr lang="en-US" sz="900" dirty="0"/>
          </a:p>
          <a:p>
            <a:r>
              <a:rPr lang="en-US" dirty="0"/>
              <a:t>“</a:t>
            </a:r>
            <a:r>
              <a:rPr lang="en-US" b="1" dirty="0"/>
              <a:t>Outside</a:t>
            </a:r>
            <a:r>
              <a:rPr lang="en-US" dirty="0"/>
              <a:t> are the dogs and the sorcerers and the immoral persons and the murderers and the idolaters, and everyone who loves and practices lying.”                       (Rev. 22:15)</a:t>
            </a:r>
          </a:p>
          <a:p>
            <a:endParaRPr lang="en-US" dirty="0"/>
          </a:p>
        </p:txBody>
      </p:sp>
      <p:sp>
        <p:nvSpPr>
          <p:cNvPr id="3" name="Title 2"/>
          <p:cNvSpPr>
            <a:spLocks noGrp="1"/>
          </p:cNvSpPr>
          <p:nvPr>
            <p:ph type="title"/>
          </p:nvPr>
        </p:nvSpPr>
        <p:spPr/>
        <p:txBody>
          <a:bodyPr>
            <a:normAutofit/>
          </a:bodyPr>
          <a:lstStyle/>
          <a:p>
            <a:r>
              <a:rPr lang="en-US" sz="3200"/>
              <a:t> 1. A new environment</a:t>
            </a:r>
            <a:endParaRPr lang="en-US" sz="3200" dirty="0"/>
          </a:p>
        </p:txBody>
      </p:sp>
    </p:spTree>
    <p:extLst>
      <p:ext uri="{BB962C8B-B14F-4D97-AF65-F5344CB8AC3E}">
        <p14:creationId xmlns:p14="http://schemas.microsoft.com/office/powerpoint/2010/main" val="24569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ea typeface="Verdana" panose="020B0604030504040204" pitchFamily="34" charset="0"/>
                <a:cs typeface="Verdana" panose="020B0604030504040204" pitchFamily="34" charset="0"/>
              </a:rPr>
              <a:t>Free from the actions of sinners</a:t>
            </a:r>
          </a:p>
          <a:p>
            <a:pPr algn="just"/>
            <a:r>
              <a:rPr lang="en-US" dirty="0">
                <a:latin typeface="Open Sans Semibold"/>
                <a:ea typeface="Verdana" panose="020B0604030504040204" pitchFamily="34" charset="0"/>
                <a:cs typeface="Verdana" panose="020B0604030504040204" pitchFamily="34" charset="0"/>
              </a:rPr>
              <a:t>“For we do not have a high priest who cannot sympathize with our weaknesses, but One who has been tempted in all things as we are, </a:t>
            </a:r>
            <a:r>
              <a:rPr lang="en-US" b="1" dirty="0">
                <a:latin typeface="Open Sans Semibold"/>
                <a:ea typeface="Verdana" panose="020B0604030504040204" pitchFamily="34" charset="0"/>
                <a:cs typeface="Verdana" panose="020B0604030504040204" pitchFamily="34" charset="0"/>
              </a:rPr>
              <a:t>yet without sin</a:t>
            </a:r>
            <a:r>
              <a:rPr lang="en-US" dirty="0">
                <a:latin typeface="Open Sans Semibold"/>
                <a:ea typeface="Verdana" panose="020B0604030504040204" pitchFamily="34" charset="0"/>
                <a:cs typeface="Verdana" panose="020B0604030504040204" pitchFamily="34" charset="0"/>
              </a:rPr>
              <a:t>.”                     (Heb. 4:15)</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“Then it happened that as Jesus was reclining at the table in the house, behold, many tax collectors and sinners came and were dining with Jesus and His disciples. When the Pharisees saw this, they said to His disciples, ‘Why is your </a:t>
            </a:r>
            <a:r>
              <a:rPr lang="en-US" b="1" dirty="0">
                <a:latin typeface="Open Sans Semibold"/>
                <a:ea typeface="Verdana" panose="020B0604030504040204" pitchFamily="34" charset="0"/>
                <a:cs typeface="Verdana" panose="020B0604030504040204" pitchFamily="34" charset="0"/>
              </a:rPr>
              <a:t>Teacher eating with the tax collectors and sinners</a:t>
            </a:r>
            <a:r>
              <a:rPr lang="en-US" dirty="0">
                <a:latin typeface="Open Sans Semibold"/>
                <a:ea typeface="Verdana" panose="020B0604030504040204" pitchFamily="34" charset="0"/>
                <a:cs typeface="Verdana" panose="020B0604030504040204" pitchFamily="34" charset="0"/>
              </a:rPr>
              <a:t>?’” (Matt. 9:10-11)</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p:txBody>
          <a:bodyPr>
            <a:normAutofit/>
          </a:bodyPr>
          <a:lstStyle/>
          <a:p>
            <a:r>
              <a:rPr lang="en-US" sz="3200" dirty="0"/>
              <a:t> 1. A new environment</a:t>
            </a:r>
          </a:p>
        </p:txBody>
      </p:sp>
    </p:spTree>
    <p:extLst>
      <p:ext uri="{BB962C8B-B14F-4D97-AF65-F5344CB8AC3E}">
        <p14:creationId xmlns:p14="http://schemas.microsoft.com/office/powerpoint/2010/main" val="133968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ea typeface="Verdana" panose="020B0604030504040204" pitchFamily="34" charset="0"/>
                <a:cs typeface="Verdana" panose="020B0604030504040204" pitchFamily="34" charset="0"/>
              </a:rPr>
              <a:t>Free from the actions of sinners</a:t>
            </a:r>
          </a:p>
          <a:p>
            <a:r>
              <a:rPr lang="en-US" dirty="0">
                <a:ea typeface="Verdana" panose="020B0604030504040204" pitchFamily="34" charset="0"/>
                <a:cs typeface="Verdana" panose="020B0604030504040204" pitchFamily="34" charset="0"/>
              </a:rPr>
              <a:t>“He made Him who </a:t>
            </a:r>
            <a:r>
              <a:rPr lang="en-US" b="1" dirty="0">
                <a:ea typeface="Verdana" panose="020B0604030504040204" pitchFamily="34" charset="0"/>
                <a:cs typeface="Verdana" panose="020B0604030504040204" pitchFamily="34" charset="0"/>
              </a:rPr>
              <a:t>knew no sin to be sin on our behalf</a:t>
            </a:r>
            <a:r>
              <a:rPr lang="en-US" dirty="0">
                <a:ea typeface="Verdana" panose="020B0604030504040204" pitchFamily="34" charset="0"/>
                <a:cs typeface="Verdana" panose="020B0604030504040204" pitchFamily="34" charset="0"/>
              </a:rPr>
              <a:t>, so that we might become the righteousness of God in Him.” (2 Cor. 5:21)</a:t>
            </a:r>
          </a:p>
          <a:p>
            <a:endParaRPr lang="en-US" sz="900"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“Beloved, now we are children of God, and it has not appeared as yet what we will be. We know that when He appears, </a:t>
            </a:r>
            <a:r>
              <a:rPr lang="en-US" b="1" dirty="0">
                <a:ea typeface="Verdana" panose="020B0604030504040204" pitchFamily="34" charset="0"/>
                <a:cs typeface="Verdana" panose="020B0604030504040204" pitchFamily="34" charset="0"/>
              </a:rPr>
              <a:t>we will be like Him</a:t>
            </a:r>
            <a:r>
              <a:rPr lang="en-US" dirty="0">
                <a:ea typeface="Verdana" panose="020B0604030504040204" pitchFamily="34" charset="0"/>
                <a:cs typeface="Verdana" panose="020B0604030504040204" pitchFamily="34" charset="0"/>
              </a:rPr>
              <a:t>, because we will see Him just as He is. And everyone who has this hope fixed on Him </a:t>
            </a:r>
            <a:r>
              <a:rPr lang="en-US" b="1" dirty="0">
                <a:ea typeface="Verdana" panose="020B0604030504040204" pitchFamily="34" charset="0"/>
                <a:cs typeface="Verdana" panose="020B0604030504040204" pitchFamily="34" charset="0"/>
              </a:rPr>
              <a:t>purifies himself, just as He is pure</a:t>
            </a:r>
            <a:r>
              <a:rPr lang="en-US" dirty="0">
                <a:ea typeface="Verdana" panose="020B0604030504040204" pitchFamily="34" charset="0"/>
                <a:cs typeface="Verdana" panose="020B0604030504040204" pitchFamily="34" charset="0"/>
              </a:rPr>
              <a:t>.” (1 John 3:2-3)</a:t>
            </a: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p:txBody>
          <a:bodyPr>
            <a:normAutofit/>
          </a:bodyPr>
          <a:lstStyle/>
          <a:p>
            <a:r>
              <a:rPr lang="en-US" sz="3200" dirty="0"/>
              <a:t> 1. A new environment</a:t>
            </a:r>
          </a:p>
        </p:txBody>
      </p:sp>
    </p:spTree>
    <p:extLst>
      <p:ext uri="{BB962C8B-B14F-4D97-AF65-F5344CB8AC3E}">
        <p14:creationId xmlns:p14="http://schemas.microsoft.com/office/powerpoint/2010/main" val="50699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dirty="0">
                <a:latin typeface="Open Sans Semibold"/>
              </a:rPr>
              <a:t>It will be stunning</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“And I saw the holy city, </a:t>
            </a:r>
            <a:r>
              <a:rPr lang="en-US" b="1" dirty="0">
                <a:latin typeface="Open Sans Semibold"/>
                <a:ea typeface="Verdana" panose="020B0604030504040204" pitchFamily="34" charset="0"/>
                <a:cs typeface="Verdana" panose="020B0604030504040204" pitchFamily="34" charset="0"/>
              </a:rPr>
              <a:t>new Jerusalem</a:t>
            </a:r>
            <a:r>
              <a:rPr lang="en-US" dirty="0">
                <a:latin typeface="Open Sans Semibold"/>
                <a:ea typeface="Verdana" panose="020B0604030504040204" pitchFamily="34" charset="0"/>
                <a:cs typeface="Verdana" panose="020B0604030504040204" pitchFamily="34" charset="0"/>
              </a:rPr>
              <a:t>, coming down out of heaven from God, made </a:t>
            </a:r>
            <a:r>
              <a:rPr lang="en-US" b="1" dirty="0">
                <a:latin typeface="Open Sans Semibold"/>
                <a:ea typeface="Verdana" panose="020B0604030504040204" pitchFamily="34" charset="0"/>
                <a:cs typeface="Verdana" panose="020B0604030504040204" pitchFamily="34" charset="0"/>
              </a:rPr>
              <a:t>ready as a bride adorned for her husband</a:t>
            </a:r>
            <a:r>
              <a:rPr lang="en-US" dirty="0">
                <a:latin typeface="Open Sans Semibold"/>
                <a:ea typeface="Verdana" panose="020B0604030504040204" pitchFamily="34" charset="0"/>
                <a:cs typeface="Verdana" panose="020B0604030504040204" pitchFamily="34" charset="0"/>
              </a:rPr>
              <a:t>.” (Rev. 21:2)</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“And he carried me away in the Spirit to a great and high mountain, and showed me the holy city, Jerusalem, coming down out of heaven from God, </a:t>
            </a:r>
            <a:r>
              <a:rPr lang="en-US" b="1" dirty="0">
                <a:latin typeface="Open Sans Semibold"/>
                <a:ea typeface="Verdana" panose="020B0604030504040204" pitchFamily="34" charset="0"/>
                <a:cs typeface="Verdana" panose="020B0604030504040204" pitchFamily="34" charset="0"/>
              </a:rPr>
              <a:t>having the glory of God</a:t>
            </a:r>
            <a:r>
              <a:rPr lang="en-US" dirty="0">
                <a:latin typeface="Open Sans Semibold"/>
                <a:ea typeface="Verdana" panose="020B0604030504040204" pitchFamily="34" charset="0"/>
                <a:cs typeface="Verdana" panose="020B0604030504040204" pitchFamily="34" charset="0"/>
              </a:rPr>
              <a:t>. Her brilliance was like a very costly stone, as a stone of crystal-clear jasper.” (Rev. 21:10-11)</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“And the city has no need of the sun or of the moon to shine on it, for </a:t>
            </a:r>
            <a:r>
              <a:rPr lang="en-US" b="1" dirty="0">
                <a:latin typeface="Open Sans Semibold"/>
                <a:ea typeface="Verdana" panose="020B0604030504040204" pitchFamily="34" charset="0"/>
                <a:cs typeface="Verdana" panose="020B0604030504040204" pitchFamily="34" charset="0"/>
              </a:rPr>
              <a:t>the glory of God has illumined it</a:t>
            </a:r>
            <a:r>
              <a:rPr lang="en-US" dirty="0">
                <a:latin typeface="Open Sans Semibold"/>
                <a:ea typeface="Verdana" panose="020B0604030504040204" pitchFamily="34" charset="0"/>
                <a:cs typeface="Verdana" panose="020B0604030504040204" pitchFamily="34" charset="0"/>
              </a:rPr>
              <a:t>, and its lamp is the Lamb.” (Rev. 21:23)</a:t>
            </a:r>
          </a:p>
          <a:p>
            <a:pPr algn="just">
              <a:lnSpc>
                <a:spcPct val="114000"/>
              </a:lnSpc>
              <a:spcBef>
                <a:spcPts val="1200"/>
              </a:spcBef>
            </a:pPr>
            <a:endParaRPr lang="en-US" b="1" dirty="0">
              <a:latin typeface="Open Sans Semibold"/>
            </a:endParaRPr>
          </a:p>
          <a:p>
            <a:pPr algn="just">
              <a:lnSpc>
                <a:spcPct val="114000"/>
              </a:lnSpc>
              <a:spcBef>
                <a:spcPts val="1200"/>
              </a:spcBef>
            </a:pPr>
            <a:endParaRPr lang="en-US" dirty="0">
              <a:latin typeface="Open Sans Semibold"/>
            </a:endParaRPr>
          </a:p>
        </p:txBody>
      </p:sp>
      <p:sp>
        <p:nvSpPr>
          <p:cNvPr id="3"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212466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dirty="0">
                <a:latin typeface="Open Sans Semibold"/>
              </a:rPr>
              <a:t>It will be stunning</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“Then God said, ‘</a:t>
            </a:r>
            <a:r>
              <a:rPr lang="en-US" b="1" dirty="0">
                <a:latin typeface="Open Sans Semibold"/>
                <a:ea typeface="Verdana" panose="020B0604030504040204" pitchFamily="34" charset="0"/>
                <a:cs typeface="Verdana" panose="020B0604030504040204" pitchFamily="34" charset="0"/>
              </a:rPr>
              <a:t>Let there be light</a:t>
            </a:r>
            <a:r>
              <a:rPr lang="en-US" dirty="0">
                <a:latin typeface="Open Sans Semibold"/>
                <a:ea typeface="Verdana" panose="020B0604030504040204" pitchFamily="34" charset="0"/>
                <a:cs typeface="Verdana" panose="020B0604030504040204" pitchFamily="34" charset="0"/>
              </a:rPr>
              <a:t>’; and there was light. … Then God said, ‘Let there be lights in the expanse of the heavens to separate the day from the night, and let them be for signs and for seasons and for days and years; and let them be for lights in the expanse of the heavens to give light on the earth’; and it was so.” (Gen. 1:3, 14-15)</a:t>
            </a:r>
          </a:p>
          <a:p>
            <a:pPr algn="just">
              <a:lnSpc>
                <a:spcPct val="114000"/>
              </a:lnSpc>
              <a:spcBef>
                <a:spcPts val="1200"/>
              </a:spcBef>
            </a:pPr>
            <a:r>
              <a:rPr lang="en-US" dirty="0">
                <a:latin typeface="Open Sans Semibold"/>
                <a:ea typeface="Verdana" panose="020B0604030504040204" pitchFamily="34" charset="0"/>
                <a:cs typeface="Verdana" panose="020B0604030504040204" pitchFamily="34" charset="0"/>
              </a:rPr>
              <a:t>“This is the message we have heard from Him and announce to you, that </a:t>
            </a:r>
            <a:r>
              <a:rPr lang="en-US" b="1" dirty="0">
                <a:latin typeface="Open Sans Semibold"/>
                <a:ea typeface="Verdana" panose="020B0604030504040204" pitchFamily="34" charset="0"/>
                <a:cs typeface="Verdana" panose="020B0604030504040204" pitchFamily="34" charset="0"/>
              </a:rPr>
              <a:t>God is Light, and in Him there is no darkness at all</a:t>
            </a:r>
            <a:r>
              <a:rPr lang="en-US" dirty="0">
                <a:latin typeface="Open Sans Semibold"/>
                <a:ea typeface="Verdana" panose="020B0604030504040204" pitchFamily="34" charset="0"/>
                <a:cs typeface="Verdana" panose="020B0604030504040204" pitchFamily="34" charset="0"/>
              </a:rPr>
              <a:t>.</a:t>
            </a:r>
            <a:r>
              <a:rPr lang="en-US" dirty="0">
                <a:ea typeface="Verdana" panose="020B0604030504040204" pitchFamily="34" charset="0"/>
                <a:cs typeface="Verdana" panose="020B0604030504040204" pitchFamily="34" charset="0"/>
              </a:rPr>
              <a:t>” </a:t>
            </a:r>
            <a:r>
              <a:rPr lang="en-US" dirty="0">
                <a:latin typeface="Open Sans Semibold"/>
                <a:ea typeface="Verdana" panose="020B0604030504040204" pitchFamily="34" charset="0"/>
                <a:cs typeface="Verdana" panose="020B0604030504040204" pitchFamily="34" charset="0"/>
              </a:rPr>
              <a:t>(1 John 1:5)</a:t>
            </a:r>
          </a:p>
          <a:p>
            <a:pPr algn="just">
              <a:lnSpc>
                <a:spcPct val="114000"/>
              </a:lnSpc>
              <a:spcBef>
                <a:spcPts val="1200"/>
              </a:spcBef>
            </a:pPr>
            <a:endParaRPr lang="en-US" dirty="0">
              <a:latin typeface="Open Sans Semibold"/>
            </a:endParaRPr>
          </a:p>
        </p:txBody>
      </p:sp>
      <p:sp>
        <p:nvSpPr>
          <p:cNvPr id="5" name="Title 2"/>
          <p:cNvSpPr>
            <a:spLocks noGrp="1"/>
          </p:cNvSpPr>
          <p:nvPr>
            <p:ph type="title"/>
          </p:nvPr>
        </p:nvSpPr>
        <p:spPr>
          <a:xfrm>
            <a:off x="213519" y="381000"/>
            <a:ext cx="10945654" cy="762000"/>
          </a:xfrm>
        </p:spPr>
        <p:txBody>
          <a:bodyPr>
            <a:normAutofit/>
          </a:bodyPr>
          <a:lstStyle/>
          <a:p>
            <a:r>
              <a:rPr lang="en-US" sz="3200" dirty="0"/>
              <a:t>2. A new home</a:t>
            </a:r>
          </a:p>
        </p:txBody>
      </p:sp>
    </p:spTree>
    <p:extLst>
      <p:ext uri="{BB962C8B-B14F-4D97-AF65-F5344CB8AC3E}">
        <p14:creationId xmlns:p14="http://schemas.microsoft.com/office/powerpoint/2010/main" val="220971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2968</Words>
  <Application>Microsoft Office PowerPoint</Application>
  <PresentationFormat>Custom</PresentationFormat>
  <Paragraphs>135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Open Sans</vt:lpstr>
      <vt:lpstr>Open Sans Semibold</vt:lpstr>
      <vt:lpstr>Verdana</vt:lpstr>
      <vt:lpstr>Office Theme</vt:lpstr>
      <vt:lpstr>PowerPoint Presentation</vt:lpstr>
      <vt:lpstr>“All who are thirsty…”       Heaven (Revelation 21:5-6)</vt:lpstr>
      <vt:lpstr> 1. A new environment</vt:lpstr>
      <vt:lpstr> 1. A new environment</vt:lpstr>
      <vt:lpstr> 1. A new environment</vt:lpstr>
      <vt:lpstr> 1. A new environment</vt:lpstr>
      <vt:lpstr> 1. A new environment</vt:lpstr>
      <vt:lpstr>2. A new home</vt:lpstr>
      <vt:lpstr>2. A new home</vt:lpstr>
      <vt:lpstr>2. A new home</vt:lpstr>
      <vt:lpstr>2. A new home</vt:lpstr>
      <vt:lpstr>2. A new home</vt:lpstr>
      <vt:lpstr>2. A new home</vt:lpstr>
      <vt:lpstr>2. A new home</vt:lpstr>
      <vt:lpstr>3. A new provision</vt:lpstr>
      <vt:lpstr>3. A new provision</vt:lpstr>
      <vt:lpstr>3. A new provision</vt:lpstr>
      <vt:lpstr>3. A new provision</vt:lpstr>
      <vt:lpstr>4. A new body</vt:lpstr>
      <vt:lpstr>4. A new body</vt:lpstr>
      <vt:lpstr>4. A new body</vt:lpstr>
      <vt:lpstr>4. A new body</vt:lpstr>
      <vt:lpstr>5. A new relationship</vt:lpstr>
      <vt:lpstr>5. A new relationship</vt:lpstr>
      <vt:lpstr>5. A new relationship</vt:lpstr>
      <vt:lpstr>6. A new perspective</vt:lpstr>
      <vt:lpstr>6. A new perspective</vt:lpstr>
      <vt:lpstr>6. A new perspective</vt:lpstr>
      <vt:lpstr>6. A new perspective</vt:lpstr>
      <vt:lpstr>6. A new perspective</vt:lpstr>
      <vt:lpstr>6. A new perspective</vt:lpstr>
      <vt:lpstr>6. A new perspective</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20</cp:revision>
  <dcterms:created xsi:type="dcterms:W3CDTF">2017-12-05T12:09:13Z</dcterms:created>
  <dcterms:modified xsi:type="dcterms:W3CDTF">2018-05-24T22:58:19Z</dcterms:modified>
</cp:coreProperties>
</file>