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9" r:id="rId3"/>
    <p:sldId id="260" r:id="rId4"/>
    <p:sldId id="276" r:id="rId5"/>
    <p:sldId id="277" r:id="rId6"/>
    <p:sldId id="278" r:id="rId7"/>
    <p:sldId id="279" r:id="rId8"/>
    <p:sldId id="280" r:id="rId9"/>
    <p:sldId id="269" r:id="rId10"/>
    <p:sldId id="281" r:id="rId11"/>
    <p:sldId id="283" r:id="rId12"/>
    <p:sldId id="270" r:id="rId13"/>
    <p:sldId id="284" r:id="rId14"/>
    <p:sldId id="266" r:id="rId15"/>
    <p:sldId id="271" r:id="rId16"/>
    <p:sldId id="272" r:id="rId17"/>
    <p:sldId id="285" r:id="rId18"/>
    <p:sldId id="286" r:id="rId19"/>
    <p:sldId id="273" r:id="rId20"/>
    <p:sldId id="287" r:id="rId21"/>
    <p:sldId id="288" r:id="rId22"/>
    <p:sldId id="289" r:id="rId23"/>
    <p:sldId id="290" r:id="rId24"/>
    <p:sldId id="267" r:id="rId25"/>
    <p:sldId id="292" r:id="rId26"/>
    <p:sldId id="291" r:id="rId27"/>
    <p:sldId id="293" r:id="rId28"/>
    <p:sldId id="294" r:id="rId29"/>
    <p:sldId id="295" r:id="rId30"/>
    <p:sldId id="296" r:id="rId31"/>
    <p:sldId id="274" r:id="rId32"/>
    <p:sldId id="297" r:id="rId33"/>
    <p:sldId id="298" r:id="rId34"/>
    <p:sldId id="299" r:id="rId35"/>
    <p:sldId id="300" r:id="rId36"/>
    <p:sldId id="268" r:id="rId37"/>
    <p:sldId id="301" r:id="rId38"/>
    <p:sldId id="302" r:id="rId39"/>
    <p:sldId id="275" r:id="rId40"/>
    <p:sldId id="264" r:id="rId41"/>
    <p:sldId id="258" r:id="rId4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1" autoAdjust="0"/>
    <p:restoredTop sz="94660"/>
  </p:normalViewPr>
  <p:slideViewPr>
    <p:cSldViewPr>
      <p:cViewPr varScale="1">
        <p:scale>
          <a:sx n="108" d="100"/>
          <a:sy n="108" d="100"/>
        </p:scale>
        <p:origin x="918"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106AE-731D-4A70-B9C5-6A6F2406F853}" type="datetimeFigureOut">
              <a:rPr lang="en-US" smtClean="0"/>
              <a:t>3/20/2018</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59C11-AF03-4E1E-9451-27592DDDDFFC}" type="slidenum">
              <a:rPr lang="en-US" smtClean="0"/>
              <a:t>‹#›</a:t>
            </a:fld>
            <a:endParaRPr lang="en-US"/>
          </a:p>
        </p:txBody>
      </p:sp>
    </p:spTree>
    <p:extLst>
      <p:ext uri="{BB962C8B-B14F-4D97-AF65-F5344CB8AC3E}">
        <p14:creationId xmlns:p14="http://schemas.microsoft.com/office/powerpoint/2010/main" val="93643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59C11-AF03-4E1E-9451-27592DDDDFFC}" type="slidenum">
              <a:rPr lang="en-US" smtClean="0"/>
              <a:t>21</a:t>
            </a:fld>
            <a:endParaRPr lang="en-US"/>
          </a:p>
        </p:txBody>
      </p:sp>
    </p:spTree>
    <p:extLst>
      <p:ext uri="{BB962C8B-B14F-4D97-AF65-F5344CB8AC3E}">
        <p14:creationId xmlns:p14="http://schemas.microsoft.com/office/powerpoint/2010/main" val="127904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59C11-AF03-4E1E-9451-27592DDDDFFC}" type="slidenum">
              <a:rPr lang="en-US" smtClean="0"/>
              <a:t>22</a:t>
            </a:fld>
            <a:endParaRPr lang="en-US"/>
          </a:p>
        </p:txBody>
      </p:sp>
    </p:spTree>
    <p:extLst>
      <p:ext uri="{BB962C8B-B14F-4D97-AF65-F5344CB8AC3E}">
        <p14:creationId xmlns:p14="http://schemas.microsoft.com/office/powerpoint/2010/main" val="34164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59C11-AF03-4E1E-9451-27592DDDDFFC}" type="slidenum">
              <a:rPr lang="en-US" smtClean="0"/>
              <a:t>23</a:t>
            </a:fld>
            <a:endParaRPr lang="en-US"/>
          </a:p>
        </p:txBody>
      </p:sp>
    </p:spTree>
    <p:extLst>
      <p:ext uri="{BB962C8B-B14F-4D97-AF65-F5344CB8AC3E}">
        <p14:creationId xmlns:p14="http://schemas.microsoft.com/office/powerpoint/2010/main" val="12286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3/20/2018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680200"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212725" y="4010025"/>
            <a:ext cx="4108497"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Matthew 25:31-46</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6614319" y="3063240"/>
            <a:ext cx="1285903" cy="923544"/>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6"/>
          <p:cNvSpPr>
            <a:spLocks noChangeArrowheads="1"/>
          </p:cNvSpPr>
          <p:nvPr/>
        </p:nvSpPr>
        <p:spPr bwMode="auto">
          <a:xfrm>
            <a:off x="212725" y="3095625"/>
            <a:ext cx="7556556"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Have courage &amp; be</a:t>
            </a:r>
            <a:r>
              <a:rPr kumimoji="0" lang="en-US" sz="5200" b="1" i="0" u="none" strike="noStrike" cap="none" normalizeH="0" dirty="0">
                <a:ln>
                  <a:noFill/>
                </a:ln>
                <a:solidFill>
                  <a:schemeClr val="bg1"/>
                </a:solidFill>
                <a:effectLst/>
                <a:latin typeface="Open Sans" pitchFamily="34" charset="0"/>
                <a:cs typeface="Arial" pitchFamily="34" charset="0"/>
              </a:rPr>
              <a:t> kind</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06336E5E-429C-4B38-A95E-2D14C6D19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08"/>
            <a:ext cx="12161838" cy="6823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accompanied</a:t>
            </a:r>
          </a:p>
          <a:p>
            <a:pPr algn="just">
              <a:lnSpc>
                <a:spcPct val="114000"/>
              </a:lnSpc>
              <a:spcBef>
                <a:spcPts val="1200"/>
              </a:spcBef>
            </a:pPr>
            <a:r>
              <a:rPr lang="en-US" sz="2600" dirty="0"/>
              <a:t>“</a:t>
            </a:r>
            <a:r>
              <a:rPr lang="en-US" sz="2600" b="1" dirty="0"/>
              <a:t>Glory to God in the highest</a:t>
            </a:r>
            <a:r>
              <a:rPr lang="en-US" sz="2600" dirty="0"/>
              <a:t>, and on earth peace among men with whom He is pleased.” (Luke 2:14)</a:t>
            </a:r>
          </a:p>
          <a:p>
            <a:pPr algn="just">
              <a:lnSpc>
                <a:spcPct val="114000"/>
              </a:lnSpc>
              <a:spcBef>
                <a:spcPts val="1200"/>
              </a:spcBef>
            </a:pPr>
            <a:r>
              <a:rPr lang="en-US" sz="2600" dirty="0"/>
              <a:t>“…behold, two men suddenly stood near them in dazzling clothing; </a:t>
            </a:r>
            <a:r>
              <a:rPr lang="en-US" sz="2600" i="1" dirty="0"/>
              <a:t>…</a:t>
            </a:r>
            <a:r>
              <a:rPr lang="en-US" sz="2600" dirty="0"/>
              <a:t>the men said to them, ‘…</a:t>
            </a:r>
            <a:r>
              <a:rPr lang="en-US" sz="2600" b="1" dirty="0"/>
              <a:t>He is not here, but He has risen</a:t>
            </a:r>
            <a:r>
              <a:rPr lang="en-US" sz="2600" dirty="0"/>
              <a:t>…” (Luke 24:4-7)</a:t>
            </a:r>
          </a:p>
          <a:p>
            <a:pPr algn="just">
              <a:lnSpc>
                <a:spcPct val="114000"/>
              </a:lnSpc>
              <a:spcBef>
                <a:spcPts val="1200"/>
              </a:spcBef>
            </a:pPr>
            <a:r>
              <a:rPr lang="en-US" sz="2600" dirty="0"/>
              <a:t>“…behold, two men in white clothing…said, ‘…</a:t>
            </a:r>
            <a:r>
              <a:rPr lang="en-US" sz="2600" b="1" dirty="0"/>
              <a:t>This Jesus</a:t>
            </a:r>
            <a:r>
              <a:rPr lang="en-US" sz="2600" dirty="0"/>
              <a:t>, who has been taken up from you into heaven, </a:t>
            </a:r>
            <a:r>
              <a:rPr lang="en-US" sz="2600" b="1" dirty="0"/>
              <a:t>will come in just the same way </a:t>
            </a:r>
            <a:r>
              <a:rPr lang="en-US" sz="2600" dirty="0"/>
              <a:t>as you have watched Him go into heaven.” (Acts 1:10-11)</a:t>
            </a:r>
            <a:r>
              <a:rPr lang="en-US" sz="2600" spc="-150" dirty="0">
                <a:latin typeface="Open Sans Semibold"/>
              </a:rPr>
              <a:t>				</a:t>
            </a: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42668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accompanied</a:t>
            </a:r>
          </a:p>
          <a:p>
            <a:pPr algn="just">
              <a:lnSpc>
                <a:spcPct val="114000"/>
              </a:lnSpc>
              <a:spcBef>
                <a:spcPts val="1200"/>
              </a:spcBef>
            </a:pPr>
            <a:r>
              <a:rPr lang="en-US" sz="2600" dirty="0"/>
              <a:t>“For the Lord Himself will descend from heaven with a shout, </a:t>
            </a:r>
            <a:r>
              <a:rPr lang="en-US" sz="2600" b="1" dirty="0"/>
              <a:t>with the voice of the archangel </a:t>
            </a:r>
            <a:r>
              <a:rPr lang="en-US" sz="2600" dirty="0"/>
              <a:t>and with the trumpet of God, and the dead in Christ will rise first.” (1 Thess. 4:16)</a:t>
            </a:r>
          </a:p>
          <a:p>
            <a:pPr algn="just">
              <a:lnSpc>
                <a:spcPct val="114000"/>
              </a:lnSpc>
              <a:spcBef>
                <a:spcPts val="1200"/>
              </a:spcBef>
            </a:pPr>
            <a:r>
              <a:rPr lang="en-US" sz="2600" dirty="0"/>
              <a:t>“And </a:t>
            </a:r>
            <a:r>
              <a:rPr lang="en-US" sz="2600" b="1" dirty="0"/>
              <a:t>the armies which are in heaven</a:t>
            </a:r>
            <a:r>
              <a:rPr lang="en-US" sz="2600" dirty="0"/>
              <a:t>, clothed in fine linen, white and clean, were </a:t>
            </a:r>
            <a:r>
              <a:rPr lang="en-US" sz="2600" b="1" dirty="0"/>
              <a:t>following Him on white horses</a:t>
            </a:r>
            <a:r>
              <a:rPr lang="en-US" sz="2600" dirty="0"/>
              <a:t>.” (Rev. 19:14)</a:t>
            </a: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5096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enthroned</a:t>
            </a:r>
          </a:p>
          <a:p>
            <a:pPr algn="just">
              <a:lnSpc>
                <a:spcPct val="114000"/>
              </a:lnSpc>
              <a:spcBef>
                <a:spcPts val="1200"/>
              </a:spcBef>
            </a:pPr>
            <a:r>
              <a:rPr lang="en-US" sz="2600" dirty="0"/>
              <a:t>“But when the Son of Man comes in His glory, and all the angels with Him, then </a:t>
            </a:r>
            <a:r>
              <a:rPr lang="en-US" sz="2600" b="1" dirty="0"/>
              <a:t>He will sit on His glorious throne</a:t>
            </a:r>
            <a:r>
              <a:rPr lang="en-US" sz="2600" dirty="0"/>
              <a:t>.” (Matthew 25:31)</a:t>
            </a:r>
            <a:endParaRPr lang="en-US" sz="2600" dirty="0">
              <a:latin typeface="Open Sans"/>
            </a:endParaRPr>
          </a:p>
          <a:p>
            <a:pPr algn="just">
              <a:lnSpc>
                <a:spcPct val="114000"/>
              </a:lnSpc>
              <a:spcBef>
                <a:spcPts val="1200"/>
              </a:spcBef>
            </a:pPr>
            <a:r>
              <a:rPr lang="en-US" sz="2600" dirty="0">
                <a:latin typeface="Open Sans"/>
              </a:rPr>
              <a:t>“And to Him was given dominion, glory and a kingdom, that </a:t>
            </a:r>
            <a:r>
              <a:rPr lang="en-US" sz="2600" b="1" dirty="0">
                <a:latin typeface="Open Sans"/>
              </a:rPr>
              <a:t>all the peoples</a:t>
            </a:r>
            <a:r>
              <a:rPr lang="en-US" sz="2600" dirty="0">
                <a:latin typeface="Open Sans"/>
              </a:rPr>
              <a:t>, nations and men of every language </a:t>
            </a:r>
            <a:r>
              <a:rPr lang="en-US" sz="2600" b="1" dirty="0">
                <a:latin typeface="Open Sans"/>
              </a:rPr>
              <a:t>might serve Him</a:t>
            </a:r>
            <a:r>
              <a:rPr lang="en-US" sz="2600" dirty="0">
                <a:latin typeface="Open Sans"/>
              </a:rPr>
              <a:t>. </a:t>
            </a:r>
            <a:r>
              <a:rPr lang="en-US" sz="2600" b="1" dirty="0">
                <a:latin typeface="Open Sans"/>
              </a:rPr>
              <a:t>His dominion is an everlasting dominion which will not pass away</a:t>
            </a:r>
            <a:r>
              <a:rPr lang="en-US" sz="2600" dirty="0">
                <a:latin typeface="Open Sans"/>
              </a:rPr>
              <a:t>; and His kingdom is one which will not be destroyed.” (Dan. 7:14)</a:t>
            </a:r>
            <a:endParaRPr lang="en-US" sz="2600" b="1" spc="-150" dirty="0">
              <a:latin typeface="Open Sans"/>
            </a:endParaRPr>
          </a:p>
          <a:p>
            <a:pPr algn="just">
              <a:lnSpc>
                <a:spcPct val="114000"/>
              </a:lnSpc>
              <a:spcBef>
                <a:spcPts val="1200"/>
              </a:spcBef>
            </a:pPr>
            <a:r>
              <a:rPr lang="en-US" sz="2600" dirty="0">
                <a:latin typeface="Open Sans"/>
              </a:rPr>
              <a:t>“</a:t>
            </a:r>
            <a:r>
              <a:rPr lang="en-US" sz="2600" b="1" dirty="0">
                <a:latin typeface="Open Sans"/>
              </a:rPr>
              <a:t>Your kingdom come</a:t>
            </a:r>
            <a:r>
              <a:rPr lang="en-US" sz="2600" dirty="0">
                <a:latin typeface="Open Sans"/>
              </a:rPr>
              <a:t>. Your will be done, on earth as it is in heaven.” (Matt. 6:10)</a:t>
            </a:r>
            <a:endParaRPr lang="en-US" sz="2600" b="1" spc="-150" dirty="0">
              <a:latin typeface="Open Sans"/>
            </a:endParaRPr>
          </a:p>
          <a:p>
            <a:pPr algn="just">
              <a:lnSpc>
                <a:spcPct val="114000"/>
              </a:lnSpc>
              <a:spcBef>
                <a:spcPts val="1200"/>
              </a:spcBef>
            </a:pPr>
            <a:r>
              <a:rPr lang="en-US" sz="2600" spc="-150" dirty="0">
                <a:latin typeface="Open Sans Semibold"/>
              </a:rPr>
              <a:t>					</a:t>
            </a: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36149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enthroned</a:t>
            </a:r>
          </a:p>
          <a:p>
            <a:pPr algn="just">
              <a:lnSpc>
                <a:spcPct val="114000"/>
              </a:lnSpc>
              <a:spcBef>
                <a:spcPts val="1200"/>
              </a:spcBef>
            </a:pPr>
            <a:r>
              <a:rPr lang="en-US" sz="2600" dirty="0">
                <a:latin typeface="Open Sans"/>
              </a:rPr>
              <a:t>“</a:t>
            </a:r>
            <a:r>
              <a:rPr lang="en-US" sz="2600" dirty="0"/>
              <a:t>Jesus said to him, ‘You have said it yourself; nevertheless I tell you, hereafter </a:t>
            </a:r>
            <a:r>
              <a:rPr lang="en-US" sz="2600" b="1" dirty="0"/>
              <a:t>you will see the Son of Man sitting at the right hand of power, and coming on the clouds of Heaven</a:t>
            </a:r>
            <a:r>
              <a:rPr lang="en-US" sz="2600" dirty="0"/>
              <a:t>.” </a:t>
            </a:r>
            <a:r>
              <a:rPr lang="en-US" sz="2600" dirty="0">
                <a:latin typeface="Open Sans"/>
              </a:rPr>
              <a:t>(Matt. 26:64)</a:t>
            </a:r>
            <a:endParaRPr lang="en-US" sz="2600" b="1" spc="-150" dirty="0">
              <a:latin typeface="Open Sans"/>
            </a:endParaRPr>
          </a:p>
          <a:p>
            <a:pPr algn="just">
              <a:lnSpc>
                <a:spcPct val="114000"/>
              </a:lnSpc>
              <a:spcBef>
                <a:spcPts val="1200"/>
              </a:spcBef>
            </a:pPr>
            <a:r>
              <a:rPr lang="en-US" sz="2600" dirty="0">
                <a:latin typeface="Open Sans"/>
              </a:rPr>
              <a:t>“</a:t>
            </a:r>
            <a:r>
              <a:rPr lang="en-US" sz="2600" dirty="0"/>
              <a:t>So when they had come together, they were asking Him, saying, ‘Lord, </a:t>
            </a:r>
            <a:r>
              <a:rPr lang="en-US" sz="2600" b="1" dirty="0"/>
              <a:t>is it at this time You are restoring the kingdom to Israel</a:t>
            </a:r>
            <a:r>
              <a:rPr lang="en-US" sz="2600" dirty="0"/>
              <a:t>?’</a:t>
            </a:r>
            <a:r>
              <a:rPr lang="en-US" sz="2600" dirty="0">
                <a:latin typeface="Open Sans"/>
              </a:rPr>
              <a:t>” (Acts 1:6)</a:t>
            </a:r>
            <a:endParaRPr lang="en-US" sz="2600" b="1" spc="-150" dirty="0">
              <a:latin typeface="Open Sans"/>
            </a:endParaRPr>
          </a:p>
          <a:p>
            <a:pPr algn="just">
              <a:lnSpc>
                <a:spcPct val="114000"/>
              </a:lnSpc>
              <a:spcBef>
                <a:spcPts val="1200"/>
              </a:spcBef>
            </a:pPr>
            <a:r>
              <a:rPr lang="en-US" sz="2600" spc="-150" dirty="0">
                <a:latin typeface="Open Sans Semibold"/>
              </a:rPr>
              <a:t>					</a:t>
            </a: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7572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will be a separation</a:t>
            </a:r>
          </a:p>
          <a:p>
            <a:pPr algn="just">
              <a:lnSpc>
                <a:spcPct val="114000"/>
              </a:lnSpc>
              <a:spcBef>
                <a:spcPts val="1200"/>
              </a:spcBef>
            </a:pPr>
            <a:r>
              <a:rPr lang="en-US" sz="2600" dirty="0"/>
              <a:t>“All </a:t>
            </a:r>
            <a:r>
              <a:rPr lang="en-US" sz="2600" b="1" dirty="0"/>
              <a:t>the nations will be gathered </a:t>
            </a:r>
            <a:r>
              <a:rPr lang="en-US" sz="2600" dirty="0"/>
              <a:t>before Him; and </a:t>
            </a:r>
            <a:r>
              <a:rPr lang="en-US" sz="2600" b="1" dirty="0"/>
              <a:t>He will separate them </a:t>
            </a:r>
            <a:r>
              <a:rPr lang="en-US" sz="2600" dirty="0"/>
              <a:t>from one another…” (Matthew 25:32)</a:t>
            </a:r>
          </a:p>
          <a:p>
            <a:pPr algn="just">
              <a:lnSpc>
                <a:spcPct val="114000"/>
              </a:lnSpc>
              <a:spcBef>
                <a:spcPts val="1200"/>
              </a:spcBef>
            </a:pPr>
            <a:r>
              <a:rPr lang="en-US" sz="2600" dirty="0"/>
              <a:t>“…and you shall be My witnesses both in </a:t>
            </a:r>
            <a:r>
              <a:rPr lang="en-US" sz="2600" b="1" dirty="0"/>
              <a:t>Jerusalem</a:t>
            </a:r>
            <a:r>
              <a:rPr lang="en-US" sz="2600" dirty="0"/>
              <a:t>, and in all </a:t>
            </a:r>
            <a:r>
              <a:rPr lang="en-US" sz="2600" b="1" dirty="0"/>
              <a:t>Judea</a:t>
            </a:r>
            <a:r>
              <a:rPr lang="en-US" sz="2600" dirty="0"/>
              <a:t> and </a:t>
            </a:r>
            <a:r>
              <a:rPr lang="en-US" sz="2600" b="1" dirty="0"/>
              <a:t>Samaria</a:t>
            </a:r>
            <a:r>
              <a:rPr lang="en-US" sz="2600" dirty="0"/>
              <a:t>, and even to the </a:t>
            </a:r>
            <a:r>
              <a:rPr lang="en-US" sz="2600" b="1" dirty="0"/>
              <a:t>remotest part of the earth</a:t>
            </a:r>
            <a:r>
              <a:rPr lang="en-US" sz="2600" dirty="0"/>
              <a:t>.” (Acts 1:8)</a:t>
            </a:r>
          </a:p>
          <a:p>
            <a:pPr algn="just">
              <a:lnSpc>
                <a:spcPct val="114000"/>
              </a:lnSpc>
              <a:spcBef>
                <a:spcPts val="1200"/>
              </a:spcBef>
            </a:pPr>
            <a:r>
              <a:rPr lang="en-US" sz="2600" dirty="0"/>
              <a:t>“Go therefore and </a:t>
            </a:r>
            <a:r>
              <a:rPr lang="en-US" sz="2600" b="1" dirty="0"/>
              <a:t>make disciples of all the nations</a:t>
            </a:r>
            <a:r>
              <a:rPr lang="en-US" sz="2600" dirty="0"/>
              <a:t>, baptizing them in the name of the Father and the Son and the Holy Spirit…” (Matt. 28:19)</a:t>
            </a:r>
            <a:endParaRPr lang="en-US" sz="2600" b="1" spc="-150" dirty="0">
              <a:latin typeface="Open Sans Semibold"/>
            </a:endParaRPr>
          </a:p>
          <a:p>
            <a:pPr algn="just">
              <a:lnSpc>
                <a:spcPct val="114000"/>
              </a:lnSpc>
              <a:spcBef>
                <a:spcPts val="1200"/>
              </a:spcBef>
            </a:pPr>
            <a:endParaRPr lang="en-US" sz="28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42300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Their will be an evaluation</a:t>
            </a:r>
          </a:p>
          <a:p>
            <a:pPr algn="just">
              <a:lnSpc>
                <a:spcPct val="114000"/>
              </a:lnSpc>
              <a:spcBef>
                <a:spcPts val="1200"/>
              </a:spcBef>
            </a:pPr>
            <a:r>
              <a:rPr lang="en-US" sz="2600" dirty="0"/>
              <a:t>“Then </a:t>
            </a:r>
            <a:r>
              <a:rPr lang="en-US" sz="2600" b="1" dirty="0"/>
              <a:t>the King will say </a:t>
            </a:r>
            <a:r>
              <a:rPr lang="en-US" sz="2600" dirty="0"/>
              <a:t>to those on His right, ‘Come, you who are blessed of My Father, inherit the kingdom prepared for you from the foundation of the world.’” (Matt. 25:34)</a:t>
            </a:r>
            <a:endParaRPr lang="en-US" sz="26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179434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Their will be an invitation</a:t>
            </a:r>
          </a:p>
          <a:p>
            <a:pPr algn="just">
              <a:lnSpc>
                <a:spcPct val="114000"/>
              </a:lnSpc>
              <a:spcBef>
                <a:spcPts val="1200"/>
              </a:spcBef>
            </a:pPr>
            <a:r>
              <a:rPr lang="en-US" sz="2600" dirty="0"/>
              <a:t>“Then the King will say to those on His right, ‘</a:t>
            </a:r>
            <a:r>
              <a:rPr lang="en-US" sz="2600" b="1" dirty="0"/>
              <a:t>Come</a:t>
            </a:r>
            <a:r>
              <a:rPr lang="en-US" sz="2600" dirty="0"/>
              <a:t>, you who are blessed of My Father, </a:t>
            </a:r>
            <a:r>
              <a:rPr lang="en-US" sz="2600" b="1" dirty="0"/>
              <a:t>inherit the kingdom prepared for you </a:t>
            </a:r>
            <a:r>
              <a:rPr lang="en-US" sz="2600" dirty="0"/>
              <a:t>from the foundation of the world.’” (Matt. 25:34)</a:t>
            </a:r>
          </a:p>
          <a:p>
            <a:pPr algn="just">
              <a:lnSpc>
                <a:spcPct val="114000"/>
              </a:lnSpc>
              <a:spcBef>
                <a:spcPts val="1200"/>
              </a:spcBef>
            </a:pPr>
            <a:endParaRPr lang="en-US" sz="2600" b="1" spc="-150" dirty="0">
              <a:latin typeface="Open Sans Semibold"/>
            </a:endParaRPr>
          </a:p>
          <a:p>
            <a:pPr algn="just">
              <a:lnSpc>
                <a:spcPct val="114000"/>
              </a:lnSpc>
              <a:spcBef>
                <a:spcPts val="1200"/>
              </a:spcBef>
            </a:pPr>
            <a:endParaRPr lang="en-US" sz="2800" b="1" spc="-150" dirty="0">
              <a:latin typeface="Open Sans Semibold"/>
            </a:endParaRPr>
          </a:p>
          <a:p>
            <a:pPr algn="just">
              <a:lnSpc>
                <a:spcPct val="114000"/>
              </a:lnSpc>
              <a:spcBef>
                <a:spcPts val="1200"/>
              </a:spcBef>
            </a:pPr>
            <a:endParaRPr lang="en-US" sz="28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140177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Their will be an invitation</a:t>
            </a:r>
          </a:p>
          <a:p>
            <a:pPr algn="just">
              <a:lnSpc>
                <a:spcPct val="114000"/>
              </a:lnSpc>
              <a:spcBef>
                <a:spcPts val="1200"/>
              </a:spcBef>
            </a:pPr>
            <a:r>
              <a:rPr lang="en-US" sz="2600" dirty="0"/>
              <a:t>“‘For </a:t>
            </a:r>
            <a:r>
              <a:rPr lang="en-US" sz="2600" b="1" dirty="0"/>
              <a:t>My thoughts are not your thoughts</a:t>
            </a:r>
            <a:r>
              <a:rPr lang="en-US" sz="2600" dirty="0"/>
              <a:t>, nor are your ways My ways,’ declares the </a:t>
            </a:r>
            <a:r>
              <a:rPr lang="en-US" sz="2600" cap="small" dirty="0"/>
              <a:t>Lord</a:t>
            </a:r>
            <a:r>
              <a:rPr lang="en-US" sz="2600" dirty="0"/>
              <a:t>. ‘For </a:t>
            </a:r>
            <a:r>
              <a:rPr lang="en-US" sz="2600" b="1" dirty="0"/>
              <a:t>as the heavens are higher than the earth</a:t>
            </a:r>
            <a:r>
              <a:rPr lang="en-US" sz="2600" dirty="0"/>
              <a:t>, so are </a:t>
            </a:r>
            <a:r>
              <a:rPr lang="en-US" sz="2600" b="1" dirty="0"/>
              <a:t>My ways higher than your ways </a:t>
            </a:r>
            <a:r>
              <a:rPr lang="en-US" sz="2600" dirty="0"/>
              <a:t>and My thoughts than your thoughts.’” (Isaiah 55:8-9)</a:t>
            </a:r>
          </a:p>
          <a:p>
            <a:pPr algn="just">
              <a:lnSpc>
                <a:spcPct val="114000"/>
              </a:lnSpc>
              <a:spcBef>
                <a:spcPts val="1200"/>
              </a:spcBef>
            </a:pPr>
            <a:r>
              <a:rPr lang="en-US" sz="2600" dirty="0"/>
              <a:t>“The Spirit and the bride say, ‘</a:t>
            </a:r>
            <a:r>
              <a:rPr lang="en-US" sz="2600" b="1" dirty="0"/>
              <a:t>Come</a:t>
            </a:r>
            <a:r>
              <a:rPr lang="en-US" sz="2600" dirty="0"/>
              <a:t>.’ And let the one who hears say, ‘</a:t>
            </a:r>
            <a:r>
              <a:rPr lang="en-US" sz="2600" b="1" dirty="0"/>
              <a:t>Come</a:t>
            </a:r>
            <a:r>
              <a:rPr lang="en-US" sz="2600" dirty="0"/>
              <a:t>.’ And </a:t>
            </a:r>
            <a:r>
              <a:rPr lang="en-US" sz="2600" b="1" dirty="0"/>
              <a:t>let the one who is thirsty come</a:t>
            </a:r>
            <a:r>
              <a:rPr lang="en-US" sz="2600" dirty="0"/>
              <a:t>; let the one who wishes take the water of life without cost.” (Rev. 22:17)</a:t>
            </a:r>
          </a:p>
          <a:p>
            <a:pPr algn="just">
              <a:lnSpc>
                <a:spcPct val="114000"/>
              </a:lnSpc>
              <a:spcBef>
                <a:spcPts val="1200"/>
              </a:spcBef>
            </a:pPr>
            <a:endParaRPr lang="en-US" sz="2600" b="1" spc="-150" dirty="0">
              <a:latin typeface="Open Sans Semibold"/>
            </a:endParaRPr>
          </a:p>
          <a:p>
            <a:pPr algn="just">
              <a:lnSpc>
                <a:spcPct val="114000"/>
              </a:lnSpc>
              <a:spcBef>
                <a:spcPts val="1200"/>
              </a:spcBef>
            </a:pPr>
            <a:endParaRPr lang="en-US" sz="2800" b="1" spc="-150" dirty="0">
              <a:latin typeface="Open Sans Semibold"/>
            </a:endParaRPr>
          </a:p>
          <a:p>
            <a:pPr algn="just">
              <a:lnSpc>
                <a:spcPct val="114000"/>
              </a:lnSpc>
              <a:spcBef>
                <a:spcPts val="1200"/>
              </a:spcBef>
            </a:pPr>
            <a:endParaRPr lang="en-US" sz="28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39920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Their will be an invitation</a:t>
            </a:r>
          </a:p>
          <a:p>
            <a:pPr algn="just">
              <a:lnSpc>
                <a:spcPct val="114000"/>
              </a:lnSpc>
              <a:spcBef>
                <a:spcPts val="1200"/>
              </a:spcBef>
            </a:pPr>
            <a:r>
              <a:rPr lang="en-US" sz="2600" dirty="0"/>
              <a:t>“and he said to him, ‘Friend, how did you come in here </a:t>
            </a:r>
            <a:r>
              <a:rPr lang="en-US" sz="2600" b="1" dirty="0"/>
              <a:t>without wedding clothes</a:t>
            </a:r>
            <a:r>
              <a:rPr lang="en-US" sz="2600" dirty="0"/>
              <a:t>?’ And the man was speechless. Then the king said to the servants, ‘Bind him hand and foot, and </a:t>
            </a:r>
            <a:r>
              <a:rPr lang="en-US" sz="2600" b="1" dirty="0"/>
              <a:t>throw him into the outer darkness</a:t>
            </a:r>
            <a:r>
              <a:rPr lang="en-US" sz="2600" dirty="0"/>
              <a:t>; in that place there will be weeping and gnashing of teeth.’” (Matt. 22:12-13)</a:t>
            </a:r>
          </a:p>
          <a:p>
            <a:pPr algn="just">
              <a:lnSpc>
                <a:spcPct val="114000"/>
              </a:lnSpc>
              <a:spcBef>
                <a:spcPts val="1200"/>
              </a:spcBef>
            </a:pPr>
            <a:r>
              <a:rPr lang="en-US" sz="2600" dirty="0"/>
              <a:t>“Jesus answered and said to him, ‘Truly, truly, I say to you, </a:t>
            </a:r>
            <a:r>
              <a:rPr lang="en-US" sz="2600" b="1" dirty="0"/>
              <a:t>unless one is born again he cannot see the kingdom of God</a:t>
            </a:r>
            <a:r>
              <a:rPr lang="en-US" sz="2600" dirty="0"/>
              <a:t>.’” (John 3:3)</a:t>
            </a:r>
          </a:p>
          <a:p>
            <a:pPr algn="just">
              <a:lnSpc>
                <a:spcPct val="114000"/>
              </a:lnSpc>
              <a:spcBef>
                <a:spcPts val="1200"/>
              </a:spcBef>
            </a:pPr>
            <a:endParaRPr lang="en-US" sz="2600" b="1" spc="-150" dirty="0">
              <a:latin typeface="Open Sans Semibold"/>
            </a:endParaRPr>
          </a:p>
          <a:p>
            <a:pPr algn="just">
              <a:lnSpc>
                <a:spcPct val="114000"/>
              </a:lnSpc>
              <a:spcBef>
                <a:spcPts val="1200"/>
              </a:spcBef>
            </a:pPr>
            <a:endParaRPr lang="en-US" sz="2800" b="1" spc="-150" dirty="0">
              <a:latin typeface="Open Sans Semibold"/>
            </a:endParaRPr>
          </a:p>
          <a:p>
            <a:pPr algn="just">
              <a:lnSpc>
                <a:spcPct val="114000"/>
              </a:lnSpc>
              <a:spcBef>
                <a:spcPts val="1200"/>
              </a:spcBef>
            </a:pPr>
            <a:endParaRPr lang="en-US" sz="28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40049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Their will be a condemnation</a:t>
            </a:r>
          </a:p>
          <a:p>
            <a:pPr algn="just">
              <a:lnSpc>
                <a:spcPct val="114000"/>
              </a:lnSpc>
              <a:spcBef>
                <a:spcPts val="1200"/>
              </a:spcBef>
            </a:pPr>
            <a:r>
              <a:rPr lang="en-US" sz="2600" b="1" spc="-150" dirty="0">
                <a:latin typeface="Open Sans Semibold"/>
              </a:rPr>
              <a:t>“</a:t>
            </a:r>
            <a:r>
              <a:rPr lang="en-US" sz="2600" dirty="0"/>
              <a:t>Then He will also say to those on His left, ‘</a:t>
            </a:r>
            <a:r>
              <a:rPr lang="en-US" sz="2600" b="1" dirty="0"/>
              <a:t>Depart from Me</a:t>
            </a:r>
            <a:r>
              <a:rPr lang="en-US" sz="2600" dirty="0"/>
              <a:t>, </a:t>
            </a:r>
            <a:r>
              <a:rPr lang="en-US" sz="2600" b="1" dirty="0"/>
              <a:t>accursed ones</a:t>
            </a:r>
            <a:r>
              <a:rPr lang="en-US" sz="2600" dirty="0"/>
              <a:t>, into the eternal fire which has been prepared for the devil and his angels…’” (Matt. 25:41)</a:t>
            </a:r>
            <a:endParaRPr lang="en-US" sz="26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409166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600" dirty="0"/>
              <a:t>“But when the Son of Man comes in His glory, and all the angels with Him, then He will sit on His glorious throne. All the nations will be gathered before Him; and He will separate them from one another, as the shepherd separates the sheep from the goats; and He will put the sheep on His right, and the goats on the left. Then the King will say to those on His right, ‘Come, you who are blessed of My Father, inherit the kingdom prepared for you from the foundation of the world. For I was hungry, and you gave Me something to eat; I was thirsty, and you gave Me something to drink; I was a stranger, and you invited Me in; naked, and you clothed Me; I was sick, and you visited Me; I was in prison, and you came to Me.’” (Matthew 25:31-36)</a:t>
            </a:r>
            <a:endParaRPr lang="en-US" sz="2600" spc="-150" dirty="0">
              <a:latin typeface="Open Sans"/>
            </a:endParaRPr>
          </a:p>
        </p:txBody>
      </p:sp>
      <p:sp>
        <p:nvSpPr>
          <p:cNvPr id="3" name="Title 2"/>
          <p:cNvSpPr>
            <a:spLocks noGrp="1"/>
          </p:cNvSpPr>
          <p:nvPr>
            <p:ph type="title"/>
          </p:nvPr>
        </p:nvSpPr>
        <p:spPr>
          <a:xfrm>
            <a:off x="88265" y="381000"/>
            <a:ext cx="9193054" cy="762000"/>
          </a:xfrm>
        </p:spPr>
        <p:txBody>
          <a:bodyPr>
            <a:noAutofit/>
          </a:bodyPr>
          <a:lstStyle/>
          <a:p>
            <a:r>
              <a:rPr lang="en-US" sz="3200" dirty="0"/>
              <a:t>“Have courage &amp; be kind” – The Parable of the </a:t>
            </a:r>
            <a:br>
              <a:rPr lang="en-US" sz="3200" dirty="0"/>
            </a:br>
            <a:r>
              <a:rPr lang="en-US" sz="3200" dirty="0"/>
              <a:t>Sheep &amp; the Goats (Matthew 25:31-46)</a:t>
            </a:r>
          </a:p>
        </p:txBody>
      </p:sp>
    </p:spTree>
    <p:extLst>
      <p:ext uri="{BB962C8B-B14F-4D97-AF65-F5344CB8AC3E}">
        <p14:creationId xmlns:p14="http://schemas.microsoft.com/office/powerpoint/2010/main" val="762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will be a condemnation</a:t>
            </a:r>
          </a:p>
          <a:p>
            <a:pPr algn="just">
              <a:lnSpc>
                <a:spcPct val="114000"/>
              </a:lnSpc>
              <a:spcBef>
                <a:spcPts val="1200"/>
              </a:spcBef>
            </a:pPr>
            <a:r>
              <a:rPr lang="en-US" sz="2600" dirty="0"/>
              <a:t>“Do not let your heart be troubled; believe in God, believe also in Me. </a:t>
            </a:r>
            <a:r>
              <a:rPr lang="en-US" sz="2600" b="1" dirty="0"/>
              <a:t>In My Father’s house are many dwelling places</a:t>
            </a:r>
            <a:r>
              <a:rPr lang="en-US" sz="2600" dirty="0"/>
              <a:t>; if it were not so, I would have told you; for I go to prepare a place for you. If I go and prepare a place for you, I will come again and receive you to Myself, that where I am, there you may be also.” (John 14:1-3)</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249900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will be a condemnation</a:t>
            </a:r>
          </a:p>
          <a:p>
            <a:pPr algn="just">
              <a:lnSpc>
                <a:spcPct val="114000"/>
              </a:lnSpc>
              <a:spcBef>
                <a:spcPts val="1200"/>
              </a:spcBef>
            </a:pPr>
            <a:r>
              <a:rPr lang="en-US" sz="2600" dirty="0"/>
              <a:t>“The city is laid out as a square, and its length is as great as the width; and he measured the city with the rod, </a:t>
            </a:r>
            <a:r>
              <a:rPr lang="en-US" sz="2600" b="1" dirty="0"/>
              <a:t>fifteen hundred miles; its length and width and height are equal</a:t>
            </a:r>
            <a:r>
              <a:rPr lang="en-US" sz="2600" dirty="0"/>
              <a:t>.” (Rev. 21:16)</a:t>
            </a:r>
          </a:p>
          <a:p>
            <a:pPr algn="just">
              <a:lnSpc>
                <a:spcPct val="114000"/>
              </a:lnSpc>
              <a:spcBef>
                <a:spcPts val="1200"/>
              </a:spcBef>
            </a:pPr>
            <a:r>
              <a:rPr lang="en-US" sz="2600" dirty="0"/>
              <a:t>“And she gave birth to her firstborn son; and she wrapped Him in cloths, and laid Him in a manger, because </a:t>
            </a:r>
            <a:r>
              <a:rPr lang="en-US" sz="2600" b="1" dirty="0"/>
              <a:t>there was no room for them in the inn</a:t>
            </a:r>
            <a:r>
              <a:rPr lang="en-US" sz="2600" dirty="0"/>
              <a:t>.” (Luke 2:7)</a:t>
            </a:r>
            <a:endParaRPr lang="en-US" sz="26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145217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will be a condemnation</a:t>
            </a:r>
          </a:p>
          <a:p>
            <a:pPr algn="just">
              <a:lnSpc>
                <a:spcPct val="114000"/>
              </a:lnSpc>
              <a:spcBef>
                <a:spcPts val="1200"/>
              </a:spcBef>
            </a:pPr>
            <a:r>
              <a:rPr lang="en-US" sz="2600" dirty="0"/>
              <a:t>“…I was dead, and behold, I am alive forevermore, and </a:t>
            </a:r>
            <a:r>
              <a:rPr lang="en-US" sz="2600" b="1" dirty="0"/>
              <a:t>I have the keys of death and of Hades</a:t>
            </a:r>
            <a:r>
              <a:rPr lang="en-US" sz="2600" dirty="0"/>
              <a:t>. …He who is holy, who is true, who has the key of David, </a:t>
            </a:r>
            <a:r>
              <a:rPr lang="en-US" sz="2600" b="1" dirty="0"/>
              <a:t>who opens and no one will shut, and who shuts and no one opens</a:t>
            </a:r>
            <a:r>
              <a:rPr lang="en-US" sz="2600" dirty="0"/>
              <a:t>…” (Rev. 1:18; 3:7)</a:t>
            </a:r>
          </a:p>
          <a:p>
            <a:pPr algn="just">
              <a:lnSpc>
                <a:spcPct val="114000"/>
              </a:lnSpc>
              <a:spcBef>
                <a:spcPts val="1200"/>
              </a:spcBef>
            </a:pPr>
            <a:r>
              <a:rPr lang="en-US" sz="2600" dirty="0"/>
              <a:t>“Jesus said to him, ‘I am the way, and the truth, and the life; </a:t>
            </a:r>
            <a:r>
              <a:rPr lang="en-US" sz="2600" b="1" dirty="0"/>
              <a:t>no one comes to the Father but through Me</a:t>
            </a:r>
            <a:r>
              <a:rPr lang="en-US" sz="2600" dirty="0"/>
              <a:t>.” (John 14:6)</a:t>
            </a:r>
            <a:endParaRPr lang="en-US" sz="26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37954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will be a condemnation</a:t>
            </a:r>
          </a:p>
          <a:p>
            <a:pPr algn="just">
              <a:lnSpc>
                <a:spcPct val="114000"/>
              </a:lnSpc>
              <a:spcBef>
                <a:spcPts val="1200"/>
              </a:spcBef>
            </a:pPr>
            <a:r>
              <a:rPr lang="en-US" sz="2600" dirty="0"/>
              <a:t>“Those that entered, male and female of all flesh, entered as God had commanded him; and </a:t>
            </a:r>
            <a:r>
              <a:rPr lang="en-US" sz="2600" b="1" dirty="0"/>
              <a:t>the </a:t>
            </a:r>
            <a:r>
              <a:rPr lang="en-US" sz="2600" b="1" cap="small" dirty="0"/>
              <a:t>Lord</a:t>
            </a:r>
            <a:r>
              <a:rPr lang="en-US" sz="2600" b="1" dirty="0"/>
              <a:t> closed it behind him</a:t>
            </a:r>
            <a:r>
              <a:rPr lang="en-US" sz="2600" dirty="0"/>
              <a:t>.” (Gen. 7:16)</a:t>
            </a:r>
          </a:p>
          <a:p>
            <a:pPr algn="just"/>
            <a:r>
              <a:rPr lang="en-US" sz="2600" dirty="0"/>
              <a:t>“The Lord is … is patient toward you, </a:t>
            </a:r>
            <a:r>
              <a:rPr lang="en-US" sz="2600" b="1" dirty="0"/>
              <a:t>not wishing for any to perish</a:t>
            </a:r>
            <a:r>
              <a:rPr lang="en-US" sz="2600" dirty="0"/>
              <a:t> but for all to come to repentance. But </a:t>
            </a:r>
            <a:r>
              <a:rPr lang="en-US" sz="2600" b="1" dirty="0"/>
              <a:t>the day of the Lord will come</a:t>
            </a:r>
            <a:r>
              <a:rPr lang="en-US" sz="2600" dirty="0"/>
              <a:t> like a thief, in which </a:t>
            </a:r>
            <a:r>
              <a:rPr lang="en-US" sz="2600" b="1" dirty="0"/>
              <a:t>the heavens will pass away with a roar and the elements will be destroyed with intense heat</a:t>
            </a:r>
            <a:r>
              <a:rPr lang="en-US" sz="2600" dirty="0"/>
              <a:t>…” (2 Pet. 3:9-10)</a:t>
            </a:r>
            <a:endParaRPr lang="en-US" sz="2600" b="1" spc="-150" dirty="0">
              <a:latin typeface="Open Sans Semibold"/>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2. This is </a:t>
            </a:r>
            <a:r>
              <a:rPr lang="en-US" sz="3200" i="1" dirty="0"/>
              <a:t>what</a:t>
            </a:r>
            <a:r>
              <a:rPr lang="en-US" sz="3200" dirty="0"/>
              <a:t> will happen – consequences of actions</a:t>
            </a:r>
            <a:br>
              <a:rPr lang="en-US" sz="3200" dirty="0"/>
            </a:br>
            <a:r>
              <a:rPr lang="en-US" sz="3200" dirty="0"/>
              <a:t>    (Matt. 25:32-34, 41)</a:t>
            </a:r>
          </a:p>
        </p:txBody>
      </p:sp>
    </p:spTree>
    <p:extLst>
      <p:ext uri="{BB962C8B-B14F-4D97-AF65-F5344CB8AC3E}">
        <p14:creationId xmlns:p14="http://schemas.microsoft.com/office/powerpoint/2010/main" val="160938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are described in unusual terms – “sheep…goats”</a:t>
            </a:r>
          </a:p>
          <a:p>
            <a:pPr algn="just">
              <a:lnSpc>
                <a:spcPct val="114000"/>
              </a:lnSpc>
              <a:spcBef>
                <a:spcPts val="1200"/>
              </a:spcBef>
            </a:pPr>
            <a:r>
              <a:rPr lang="en-US" sz="2600" dirty="0"/>
              <a:t>“He will separate them from one another, as the shepherd separates </a:t>
            </a:r>
            <a:r>
              <a:rPr lang="en-US" sz="2600" b="1" dirty="0"/>
              <a:t>the sheep from the goats</a:t>
            </a:r>
            <a:r>
              <a:rPr lang="en-US" sz="2600" dirty="0"/>
              <a:t>; and He will put the sheep </a:t>
            </a:r>
            <a:r>
              <a:rPr lang="en-US" sz="2600" b="1" dirty="0"/>
              <a:t>on His right</a:t>
            </a:r>
            <a:r>
              <a:rPr lang="en-US" sz="2600" dirty="0"/>
              <a:t>, and the goats </a:t>
            </a:r>
            <a:r>
              <a:rPr lang="en-US" sz="2600" b="1" dirty="0"/>
              <a:t>on the left</a:t>
            </a:r>
            <a:r>
              <a:rPr lang="en-US" sz="2600" dirty="0"/>
              <a:t>.” (Matthew 25:32-33)</a:t>
            </a:r>
            <a:endParaRPr lang="en-US" sz="2600" b="1" spc="-150" dirty="0">
              <a:latin typeface="Open Sans Semibold"/>
              <a:ea typeface="Verdana" panose="020B0604030504040204" pitchFamily="34" charset="0"/>
              <a:cs typeface="Verdana" panose="020B0604030504040204" pitchFamily="34" charset="0"/>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308056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pic>
        <p:nvPicPr>
          <p:cNvPr id="7" name="Picture 6" descr="http://media.npr.org/assets/img/2014/12/19/goat_in_wall_edit2_custom-cf7ff7d15dc25d100f6273f6e03006c98e80b314-s800-c85.jpg"/>
          <p:cNvPicPr/>
          <p:nvPr/>
        </p:nvPicPr>
        <p:blipFill>
          <a:blip r:embed="rId2" cstate="print"/>
          <a:srcRect/>
          <a:stretch>
            <a:fillRect/>
          </a:stretch>
        </p:blipFill>
        <p:spPr bwMode="auto">
          <a:xfrm>
            <a:off x="2499519" y="1333500"/>
            <a:ext cx="7617460" cy="4897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39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are described in unusual terms – “sheep…goats”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t>The slaves said to him, ‘Do you want us, then, to go and gather them up?’ But he said, ‘No; </a:t>
            </a:r>
            <a:r>
              <a:rPr lang="en-US" sz="2600" b="1" dirty="0"/>
              <a:t>for while you are gathering up the tares, you may uproot the wheat</a:t>
            </a:r>
            <a:r>
              <a:rPr lang="en-US" sz="2600" dirty="0"/>
              <a:t> with them. </a:t>
            </a:r>
            <a:r>
              <a:rPr lang="en-US" sz="2600" b="1" dirty="0"/>
              <a:t>Allow both to grow together until the harvest</a:t>
            </a:r>
            <a:r>
              <a:rPr lang="en-US" sz="2600" dirty="0"/>
              <a:t>; and in the time of the harvest I will say to the reapers, “First gather up the tares and bind them in bundles to burn them up; but gather the wheat into my barn.”’” (Matt. 13:28-30)</a:t>
            </a:r>
            <a:endParaRPr lang="en-US" sz="2600" spc="-150" dirty="0">
              <a:latin typeface="Open Sans Semibold"/>
              <a:ea typeface="Verdana" panose="020B0604030504040204" pitchFamily="34" charset="0"/>
              <a:cs typeface="Verdana" panose="020B0604030504040204" pitchFamily="34" charset="0"/>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165987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are described in unusual terms – “sheep…goats”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t>the sheep hear his voice, and </a:t>
            </a:r>
            <a:r>
              <a:rPr lang="en-US" sz="2600" b="1" dirty="0"/>
              <a:t>he calls his own sheep by name and leads them out</a:t>
            </a:r>
            <a:r>
              <a:rPr lang="en-US" sz="2600" dirty="0"/>
              <a:t>. When he puts forth all his own, he goes ahead of them, and </a:t>
            </a:r>
            <a:r>
              <a:rPr lang="en-US" sz="2600" b="1" dirty="0"/>
              <a:t>the sheep follow him because they know his voice</a:t>
            </a:r>
            <a:r>
              <a:rPr lang="en-US" sz="2600" dirty="0"/>
              <a:t>. A stranger they simply will not follow, but will flee from him, because they do not know the voice of strangers.”” (John 10:3-5)</a:t>
            </a:r>
            <a:endParaRPr lang="en-US" sz="2600" spc="-150" dirty="0">
              <a:latin typeface="Open Sans Semibold"/>
              <a:ea typeface="Verdana" panose="020B0604030504040204" pitchFamily="34" charset="0"/>
              <a:cs typeface="Verdana" panose="020B0604030504040204" pitchFamily="34" charset="0"/>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8728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are described in unusual terms – “sheep…goats”</a:t>
            </a:r>
          </a:p>
          <a:p>
            <a:pPr algn="just">
              <a:lnSpc>
                <a:spcPct val="114000"/>
              </a:lnSpc>
              <a:spcBef>
                <a:spcPts val="1200"/>
              </a:spcBef>
            </a:pPr>
            <a:r>
              <a:rPr lang="en-US" sz="2600" dirty="0"/>
              <a:t>“But </a:t>
            </a:r>
            <a:r>
              <a:rPr lang="en-US" sz="2600" b="1" dirty="0"/>
              <a:t>his delight is in the law of the </a:t>
            </a:r>
            <a:r>
              <a:rPr lang="en-US" sz="2600" b="1" cap="small" dirty="0"/>
              <a:t>Lord</a:t>
            </a:r>
            <a:r>
              <a:rPr lang="en-US" sz="2600" dirty="0"/>
              <a:t>, and in His law he meditates day and night.” (Psalm 1:2)</a:t>
            </a:r>
          </a:p>
          <a:p>
            <a:pPr algn="just">
              <a:lnSpc>
                <a:spcPct val="114000"/>
              </a:lnSpc>
              <a:spcBef>
                <a:spcPts val="1200"/>
              </a:spcBef>
            </a:pPr>
            <a:r>
              <a:rPr lang="en-US" sz="2600" dirty="0"/>
              <a:t>“For the time will come when </a:t>
            </a:r>
            <a:r>
              <a:rPr lang="en-US" sz="2600" b="1" dirty="0"/>
              <a:t>they will not endure sound doctrine</a:t>
            </a:r>
            <a:r>
              <a:rPr lang="en-US" sz="2600" dirty="0"/>
              <a:t>; but </a:t>
            </a:r>
            <a:r>
              <a:rPr lang="en-US" sz="2600" b="1" dirty="0"/>
              <a:t>wanting to have their ears tickled</a:t>
            </a:r>
            <a:r>
              <a:rPr lang="en-US" sz="2600" dirty="0"/>
              <a:t>, they will accumulate for themselves teachers in accordance to their own desires…” (2 Tim. 4:3)</a:t>
            </a:r>
            <a:endParaRPr lang="en-US" sz="2600" spc="-150" dirty="0">
              <a:latin typeface="Open Sans Semibold"/>
              <a:ea typeface="Verdana" panose="020B0604030504040204" pitchFamily="34" charset="0"/>
              <a:cs typeface="Verdana" panose="020B0604030504040204" pitchFamily="34" charset="0"/>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70024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are described in unusual terms – “sheep…goats”</a:t>
            </a:r>
          </a:p>
          <a:p>
            <a:pPr algn="just">
              <a:lnSpc>
                <a:spcPct val="114000"/>
              </a:lnSpc>
              <a:spcBef>
                <a:spcPts val="1200"/>
              </a:spcBef>
            </a:pPr>
            <a:r>
              <a:rPr lang="en-US" sz="2600" dirty="0"/>
              <a:t>“Therefore if anyone is in Christ, </a:t>
            </a:r>
            <a:r>
              <a:rPr lang="en-US" sz="2600" b="1" dirty="0"/>
              <a:t>he is a new creature</a:t>
            </a:r>
            <a:r>
              <a:rPr lang="en-US" sz="2600" dirty="0"/>
              <a:t>; the old things passed away; behold, new things have come.” (2 Cor. 5:17)</a:t>
            </a:r>
          </a:p>
          <a:p>
            <a:pPr algn="just">
              <a:lnSpc>
                <a:spcPct val="114000"/>
              </a:lnSpc>
              <a:spcBef>
                <a:spcPts val="1200"/>
              </a:spcBef>
            </a:pPr>
            <a:endParaRPr lang="en-US" sz="2600" dirty="0"/>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20163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seen</a:t>
            </a:r>
          </a:p>
          <a:p>
            <a:pPr algn="just">
              <a:lnSpc>
                <a:spcPct val="114000"/>
              </a:lnSpc>
              <a:spcBef>
                <a:spcPts val="1200"/>
              </a:spcBef>
            </a:pPr>
            <a:r>
              <a:rPr lang="en-US" sz="2600" dirty="0"/>
              <a:t>“But when </a:t>
            </a:r>
            <a:r>
              <a:rPr lang="en-US" sz="2600" b="1" dirty="0"/>
              <a:t>the Son of Man comes in His glory</a:t>
            </a:r>
            <a:r>
              <a:rPr lang="en-US" sz="2600" dirty="0"/>
              <a:t>, and all the angels with Him, then He will sit on His glorious throne.” (Matt. 25:31)</a:t>
            </a:r>
          </a:p>
          <a:p>
            <a:pPr algn="just">
              <a:lnSpc>
                <a:spcPct val="114000"/>
              </a:lnSpc>
              <a:spcBef>
                <a:spcPts val="1200"/>
              </a:spcBef>
            </a:pPr>
            <a:r>
              <a:rPr lang="en-US" sz="2600" cap="small" dirty="0"/>
              <a:t>“</a:t>
            </a:r>
            <a:r>
              <a:rPr lang="en-US" sz="2600" dirty="0"/>
              <a:t>Behold, He is coming with the clouds, and </a:t>
            </a:r>
            <a:r>
              <a:rPr lang="en-US" sz="2600" b="1" dirty="0"/>
              <a:t>every eye will see Him,</a:t>
            </a:r>
            <a:r>
              <a:rPr lang="en-US" sz="2600" dirty="0"/>
              <a:t> even those who pierced Him; and all the tribes of the earth will mourn over Him. So it is to be. Amen.” (Rev. 1:7)</a:t>
            </a:r>
          </a:p>
          <a:p>
            <a:pPr algn="just">
              <a:lnSpc>
                <a:spcPct val="114000"/>
              </a:lnSpc>
              <a:spcBef>
                <a:spcPts val="1200"/>
              </a:spcBef>
            </a:pPr>
            <a:r>
              <a:rPr lang="en-US" sz="2600" dirty="0"/>
              <a:t>“…so that at the name of Jesus </a:t>
            </a:r>
            <a:r>
              <a:rPr lang="en-US" sz="2600" b="1" dirty="0"/>
              <a:t>every knee will bow</a:t>
            </a:r>
            <a:r>
              <a:rPr lang="en-US" sz="2600" cap="small" dirty="0"/>
              <a:t>,</a:t>
            </a:r>
            <a:r>
              <a:rPr lang="en-US" sz="2600" dirty="0"/>
              <a:t> … and that </a:t>
            </a:r>
            <a:r>
              <a:rPr lang="en-US" sz="2600" b="1" dirty="0"/>
              <a:t>every tongue will confess</a:t>
            </a:r>
            <a:r>
              <a:rPr lang="en-US" sz="2600" dirty="0"/>
              <a:t> that Jesus Christ is Lord, to the glory of God the Father.” (Phil. 2:10-11)</a:t>
            </a: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218304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are described in unusual terms – “right…left”</a:t>
            </a:r>
          </a:p>
          <a:p>
            <a:r>
              <a:rPr lang="en-US" sz="2600" dirty="0"/>
              <a:t>“When Joseph saw that </a:t>
            </a:r>
            <a:r>
              <a:rPr lang="en-US" sz="2600" b="1" dirty="0"/>
              <a:t>his father laid his right hand on Ephraim’s head</a:t>
            </a:r>
            <a:r>
              <a:rPr lang="en-US" sz="2600" dirty="0"/>
              <a:t>, it displeased him… Joseph said to his father, ‘Not so, my father, for </a:t>
            </a:r>
            <a:r>
              <a:rPr lang="en-US" sz="2600" b="1" dirty="0"/>
              <a:t>this one is the firstborn</a:t>
            </a:r>
            <a:r>
              <a:rPr lang="en-US" sz="2600" dirty="0"/>
              <a:t>. </a:t>
            </a:r>
            <a:r>
              <a:rPr lang="en-US" sz="2600" b="1" dirty="0"/>
              <a:t>Place your right hand on his head</a:t>
            </a:r>
            <a:r>
              <a:rPr lang="en-US" sz="2600" dirty="0"/>
              <a:t>.’ But his father refused and said, ‘I know, my son, I know; he also will become a people and he also will be great. However, his younger brother shall be greater than he’ …Thus </a:t>
            </a:r>
            <a:r>
              <a:rPr lang="en-US" sz="2600" b="1" dirty="0"/>
              <a:t>he put Ephraim before Manasseh</a:t>
            </a:r>
            <a:r>
              <a:rPr lang="en-US" sz="2600" dirty="0"/>
              <a:t>.” (Gen. 48:17-20)</a:t>
            </a:r>
          </a:p>
          <a:p>
            <a:pPr algn="just">
              <a:lnSpc>
                <a:spcPct val="114000"/>
              </a:lnSpc>
              <a:spcBef>
                <a:spcPts val="1200"/>
              </a:spcBef>
            </a:pPr>
            <a:r>
              <a:rPr lang="en-US" sz="2600" dirty="0"/>
              <a:t>“…and he said, ‘Behold, I see the heavens opened up and </a:t>
            </a:r>
            <a:r>
              <a:rPr lang="en-US" sz="2600" b="1" dirty="0"/>
              <a:t>the Son of Man standing at the right hand of God</a:t>
            </a:r>
            <a:r>
              <a:rPr lang="en-US" sz="2600" dirty="0"/>
              <a:t>.’” (Acts 7:56)</a:t>
            </a:r>
          </a:p>
          <a:p>
            <a:pPr algn="just">
              <a:lnSpc>
                <a:spcPct val="114000"/>
              </a:lnSpc>
              <a:spcBef>
                <a:spcPts val="1200"/>
              </a:spcBef>
            </a:pPr>
            <a:endParaRPr lang="en-US" sz="2600" dirty="0"/>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15427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act in unusual ways</a:t>
            </a:r>
          </a:p>
          <a:p>
            <a:pPr algn="just">
              <a:lnSpc>
                <a:spcPct val="114000"/>
              </a:lnSpc>
              <a:spcBef>
                <a:spcPts val="1200"/>
              </a:spcBef>
            </a:pPr>
            <a:r>
              <a:rPr lang="en-US" sz="2600" dirty="0"/>
              <a:t>“For I was hungry, and </a:t>
            </a:r>
            <a:r>
              <a:rPr lang="en-US" sz="2600" b="1" dirty="0"/>
              <a:t>you gave </a:t>
            </a:r>
            <a:r>
              <a:rPr lang="en-US" sz="2600" dirty="0"/>
              <a:t>Me something to eat; I was thirsty, and </a:t>
            </a:r>
            <a:r>
              <a:rPr lang="en-US" sz="2600" b="1" dirty="0"/>
              <a:t>you gave </a:t>
            </a:r>
            <a:r>
              <a:rPr lang="en-US" sz="2600" dirty="0"/>
              <a:t>Me something to drink; I was a stranger, and </a:t>
            </a:r>
            <a:r>
              <a:rPr lang="en-US" sz="2600" b="1" dirty="0"/>
              <a:t>you invited Me in</a:t>
            </a:r>
            <a:r>
              <a:rPr lang="en-US" sz="2600" dirty="0"/>
              <a:t>; naked, and </a:t>
            </a:r>
            <a:r>
              <a:rPr lang="en-US" sz="2600" b="1" dirty="0"/>
              <a:t>you clothed Me</a:t>
            </a:r>
            <a:r>
              <a:rPr lang="en-US" sz="2600" dirty="0"/>
              <a:t>; I was sick, and </a:t>
            </a:r>
            <a:r>
              <a:rPr lang="en-US" sz="2600" b="1" dirty="0"/>
              <a:t>you visited Me</a:t>
            </a:r>
            <a:r>
              <a:rPr lang="en-US" sz="2600" dirty="0"/>
              <a:t>; I was in prison, and </a:t>
            </a:r>
            <a:r>
              <a:rPr lang="en-US" sz="2600" b="1" dirty="0"/>
              <a:t>you came </a:t>
            </a:r>
            <a:r>
              <a:rPr lang="en-US" sz="2600" dirty="0"/>
              <a:t>to Me.” (Matthew 25:35)</a:t>
            </a:r>
            <a:endParaRPr lang="en-US" sz="2600" b="1" spc="-150" dirty="0">
              <a:latin typeface="Open Sans Semibold"/>
              <a:ea typeface="Verdana" panose="020B0604030504040204" pitchFamily="34" charset="0"/>
              <a:cs typeface="Verdana" panose="020B0604030504040204" pitchFamily="34" charset="0"/>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35354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act in unusual ways</a:t>
            </a:r>
          </a:p>
          <a:p>
            <a:pPr algn="just">
              <a:lnSpc>
                <a:spcPct val="114000"/>
              </a:lnSpc>
              <a:spcBef>
                <a:spcPts val="1200"/>
              </a:spcBef>
            </a:pPr>
            <a:r>
              <a:rPr lang="en-US" sz="2600" dirty="0"/>
              <a:t>“Jesus then took the loaves, and having given thanks, </a:t>
            </a:r>
            <a:r>
              <a:rPr lang="en-US" sz="2600" b="1" dirty="0"/>
              <a:t>He distributed to those who were seated</a:t>
            </a:r>
            <a:r>
              <a:rPr lang="en-US" sz="2600" dirty="0"/>
              <a:t>; likewise also of the fish </a:t>
            </a:r>
            <a:r>
              <a:rPr lang="en-US" sz="2600" b="1" dirty="0"/>
              <a:t>as much as they wanted</a:t>
            </a:r>
            <a:r>
              <a:rPr lang="en-US" sz="2600" dirty="0"/>
              <a:t>.” (John 6:11)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t>whoever drinks of </a:t>
            </a:r>
            <a:r>
              <a:rPr lang="en-US" sz="2600" b="1" dirty="0"/>
              <a:t>the water that I will give him </a:t>
            </a:r>
            <a:r>
              <a:rPr lang="en-US" sz="2600" dirty="0"/>
              <a:t>shall never thirst</a:t>
            </a:r>
            <a:r>
              <a:rPr lang="en-US" sz="2600" spc="-150" dirty="0">
                <a:latin typeface="Open Sans Semibold"/>
                <a:ea typeface="Verdana" panose="020B0604030504040204" pitchFamily="34" charset="0"/>
                <a:cs typeface="Verdana" panose="020B0604030504040204" pitchFamily="34" charset="0"/>
              </a:rPr>
              <a:t>…” (John 4:14)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t>When Jesus came to the place, He looked up and said to him, ‘</a:t>
            </a:r>
            <a:r>
              <a:rPr lang="en-US" sz="2600" dirty="0" err="1"/>
              <a:t>Zaccheus</a:t>
            </a:r>
            <a:r>
              <a:rPr lang="en-US" sz="2600" dirty="0"/>
              <a:t>, hurry and come down, for </a:t>
            </a:r>
            <a:r>
              <a:rPr lang="en-US" sz="2600" b="1" dirty="0"/>
              <a:t>today I must stay at your house</a:t>
            </a:r>
            <a:r>
              <a:rPr lang="en-US" sz="2600" dirty="0"/>
              <a:t>.’”</a:t>
            </a:r>
            <a:r>
              <a:rPr lang="en-US" sz="2600" spc="-150" dirty="0">
                <a:latin typeface="Open Sans Semibold"/>
                <a:ea typeface="Verdana" panose="020B0604030504040204" pitchFamily="34" charset="0"/>
                <a:cs typeface="Verdana" panose="020B0604030504040204" pitchFamily="34" charset="0"/>
              </a:rPr>
              <a:t> (Luke 19:5)</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21921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act in unusual ways</a:t>
            </a:r>
          </a:p>
          <a:p>
            <a:pPr algn="just">
              <a:lnSpc>
                <a:spcPct val="114000"/>
              </a:lnSpc>
              <a:spcBef>
                <a:spcPts val="1200"/>
              </a:spcBef>
            </a:pPr>
            <a:r>
              <a:rPr lang="en-US" sz="2600" dirty="0"/>
              <a:t>“But when they persisted in asking Him, He straightened up, and said to them, ‘He who is without sin among you, </a:t>
            </a:r>
            <a:r>
              <a:rPr lang="en-US" sz="2600" b="1" dirty="0"/>
              <a:t>let him be the first to throw a stone at her</a:t>
            </a:r>
            <a:r>
              <a:rPr lang="en-US" sz="2600" dirty="0"/>
              <a:t>.’ (John 8:7)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dirty="0"/>
              <a:t>Now when </a:t>
            </a:r>
            <a:r>
              <a:rPr lang="en-US" sz="2600" b="1" dirty="0"/>
              <a:t>John, while imprisoned</a:t>
            </a:r>
            <a:r>
              <a:rPr lang="en-US" sz="2600" dirty="0"/>
              <a:t>, heard of the works of Christ, he sent word by his disciples and said to Him, ‘Are You the Expected One, or shall we look for someone else?’ Jesus answered and said to them, ‘</a:t>
            </a:r>
            <a:r>
              <a:rPr lang="en-US" sz="2600" b="1" dirty="0"/>
              <a:t>Go and report to John what you hear and see</a:t>
            </a:r>
            <a:r>
              <a:rPr lang="en-US" sz="2600" spc="-150" dirty="0">
                <a:latin typeface="Open Sans Semibold"/>
                <a:ea typeface="Verdana" panose="020B0604030504040204" pitchFamily="34" charset="0"/>
                <a:cs typeface="Verdana" panose="020B0604030504040204" pitchFamily="34" charset="0"/>
              </a:rPr>
              <a:t>.’ (Matt. 11:2-4)</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7531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act in unusual ways</a:t>
            </a:r>
          </a:p>
          <a:p>
            <a:pPr algn="just">
              <a:lnSpc>
                <a:spcPct val="114000"/>
              </a:lnSpc>
              <a:spcBef>
                <a:spcPts val="1200"/>
              </a:spcBef>
            </a:pPr>
            <a:r>
              <a:rPr lang="en-US" sz="2600" dirty="0"/>
              <a:t>“But she said, ‘As the </a:t>
            </a:r>
            <a:r>
              <a:rPr lang="en-US" sz="2600" cap="small" dirty="0"/>
              <a:t>Lord</a:t>
            </a:r>
            <a:r>
              <a:rPr lang="en-US" sz="2600" dirty="0"/>
              <a:t> your God lives, </a:t>
            </a:r>
            <a:r>
              <a:rPr lang="en-US" sz="2600" b="1" dirty="0"/>
              <a:t>I have no bread, only a handful of flour in the bowl and a little oil in the jar</a:t>
            </a:r>
            <a:r>
              <a:rPr lang="en-US" sz="2600" dirty="0"/>
              <a:t>; and behold, I am gathering a few sticks that I may go in and prepare for me and my son, </a:t>
            </a:r>
            <a:r>
              <a:rPr lang="en-US" sz="2600" b="1" dirty="0"/>
              <a:t>that we may eat it and die</a:t>
            </a:r>
            <a:r>
              <a:rPr lang="en-US" sz="2600" dirty="0"/>
              <a:t>.’” (1 Kings 17:12)</a:t>
            </a:r>
          </a:p>
          <a:p>
            <a:pPr algn="just">
              <a:lnSpc>
                <a:spcPct val="114000"/>
              </a:lnSpc>
              <a:spcBef>
                <a:spcPts val="1200"/>
              </a:spcBef>
            </a:pPr>
            <a:r>
              <a:rPr lang="en-US" sz="2600" dirty="0"/>
              <a:t>“…and he provides that </a:t>
            </a:r>
            <a:r>
              <a:rPr lang="en-US" sz="2600" b="1" dirty="0"/>
              <a:t>no one will be able to buy or to sell</a:t>
            </a:r>
            <a:r>
              <a:rPr lang="en-US" sz="2600" dirty="0"/>
              <a:t>, except the one who has </a:t>
            </a:r>
            <a:r>
              <a:rPr lang="en-US" sz="2600" b="1" dirty="0"/>
              <a:t>the mark</a:t>
            </a:r>
            <a:r>
              <a:rPr lang="en-US" sz="2600" dirty="0"/>
              <a:t>, either the name of the beast or the number of his name.” (Rev. 13:17)</a:t>
            </a:r>
            <a:endParaRPr lang="en-US" sz="2600" b="1" spc="-150" dirty="0">
              <a:latin typeface="Open Sans Semibold"/>
              <a:ea typeface="Verdana" panose="020B0604030504040204" pitchFamily="34" charset="0"/>
              <a:cs typeface="Verdana" panose="020B0604030504040204" pitchFamily="34" charset="0"/>
            </a:endParaRP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7974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They act in unusual ways</a:t>
            </a:r>
          </a:p>
          <a:p>
            <a:pPr algn="just">
              <a:lnSpc>
                <a:spcPct val="114000"/>
              </a:lnSpc>
              <a:spcBef>
                <a:spcPts val="1200"/>
              </a:spcBef>
            </a:pPr>
            <a:r>
              <a:rPr lang="en-US" sz="2600" dirty="0"/>
              <a:t>“Beloved, now we are children of God, and it has not appeared as yet what we will be. We know that when He appears, </a:t>
            </a:r>
            <a:r>
              <a:rPr lang="en-US" sz="2600" b="1" dirty="0"/>
              <a:t>we will be like Him, because we will see Him just as He is</a:t>
            </a:r>
            <a:r>
              <a:rPr lang="en-US" sz="2600" dirty="0"/>
              <a:t>.” (1 John 3:2)</a:t>
            </a:r>
          </a:p>
        </p:txBody>
      </p:sp>
      <p:sp>
        <p:nvSpPr>
          <p:cNvPr id="4" name="Rectangle 3"/>
          <p:cNvSpPr/>
          <p:nvPr/>
        </p:nvSpPr>
        <p:spPr>
          <a:xfrm>
            <a:off x="9662319" y="304800"/>
            <a:ext cx="5334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This is </a:t>
            </a:r>
            <a:r>
              <a:rPr lang="en-US" sz="3200" i="1" dirty="0"/>
              <a:t>who</a:t>
            </a:r>
            <a:r>
              <a:rPr lang="en-US" sz="3200" dirty="0"/>
              <a:t> it will happen to – compassion of people</a:t>
            </a:r>
            <a:br>
              <a:rPr lang="en-US" sz="3200" dirty="0"/>
            </a:br>
            <a:r>
              <a:rPr lang="en-US" sz="3200" dirty="0"/>
              <a:t>    (Matt. 25:19-20, 22, 24)</a:t>
            </a:r>
          </a:p>
        </p:txBody>
      </p:sp>
    </p:spTree>
    <p:extLst>
      <p:ext uri="{BB962C8B-B14F-4D97-AF65-F5344CB8AC3E}">
        <p14:creationId xmlns:p14="http://schemas.microsoft.com/office/powerpoint/2010/main" val="4434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character is righteous</a:t>
            </a:r>
          </a:p>
          <a:p>
            <a:pPr algn="just">
              <a:lnSpc>
                <a:spcPct val="114000"/>
              </a:lnSpc>
              <a:spcBef>
                <a:spcPts val="1200"/>
              </a:spcBef>
            </a:pPr>
            <a:r>
              <a:rPr lang="en-US" sz="2600" dirty="0"/>
              <a:t>“Then </a:t>
            </a:r>
            <a:r>
              <a:rPr lang="en-US" sz="2600" b="1" dirty="0"/>
              <a:t>the righteous </a:t>
            </a:r>
            <a:r>
              <a:rPr lang="en-US" sz="2600" dirty="0"/>
              <a:t>will answer Him, ‘Lord, when did we see You hungry, and feed You, or thirsty, and give You </a:t>
            </a:r>
            <a:r>
              <a:rPr lang="en-US" sz="2600" i="1" dirty="0"/>
              <a:t>something</a:t>
            </a:r>
            <a:r>
              <a:rPr lang="en-US" sz="2600" dirty="0"/>
              <a:t> to drink?... These will go away into eternal punishment, but </a:t>
            </a:r>
            <a:r>
              <a:rPr lang="en-US" sz="2600" b="1" dirty="0"/>
              <a:t>the righteous</a:t>
            </a:r>
            <a:r>
              <a:rPr lang="en-US" sz="2600" dirty="0"/>
              <a:t> into eternal life.” (Matthew 25:37, 46)</a:t>
            </a:r>
          </a:p>
          <a:p>
            <a:pPr algn="just">
              <a:lnSpc>
                <a:spcPct val="114000"/>
              </a:lnSpc>
              <a:spcBef>
                <a:spcPts val="1200"/>
              </a:spcBef>
            </a:pPr>
            <a:r>
              <a:rPr lang="en-US" sz="2600" dirty="0"/>
              <a:t>“</a:t>
            </a:r>
            <a:r>
              <a:rPr lang="en-US" sz="2600" b="1" dirty="0"/>
              <a:t>Pure and undefiled religion </a:t>
            </a:r>
            <a:r>
              <a:rPr lang="en-US" sz="2600" dirty="0"/>
              <a:t>in the sight of </a:t>
            </a:r>
            <a:r>
              <a:rPr lang="en-US" sz="2600" i="1" dirty="0"/>
              <a:t>our</a:t>
            </a:r>
            <a:r>
              <a:rPr lang="en-US" sz="2600" dirty="0"/>
              <a:t> God and Father is this: </a:t>
            </a:r>
            <a:r>
              <a:rPr lang="en-US" sz="2600" b="1" dirty="0"/>
              <a:t>to visit orphans and widows in their distress</a:t>
            </a:r>
            <a:r>
              <a:rPr lang="en-US" sz="2600" dirty="0"/>
              <a:t>, </a:t>
            </a:r>
            <a:r>
              <a:rPr lang="en-US" sz="2600" i="1" dirty="0"/>
              <a:t>and</a:t>
            </a:r>
            <a:r>
              <a:rPr lang="en-US" sz="2600" dirty="0"/>
              <a:t> to keep oneself unstained by the world.” (James 1:27)</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This is </a:t>
            </a:r>
            <a:r>
              <a:rPr lang="en-US" sz="3200" i="1" dirty="0"/>
              <a:t>why</a:t>
            </a:r>
            <a:r>
              <a:rPr lang="en-US" sz="3200" dirty="0"/>
              <a:t> it will happen – confirmation of character</a:t>
            </a:r>
            <a:br>
              <a:rPr lang="en-US" sz="3200" dirty="0"/>
            </a:br>
            <a:r>
              <a:rPr lang="en-US" sz="3200" dirty="0"/>
              <a:t>    (Matt. 25:37-40, 44-46)</a:t>
            </a:r>
          </a:p>
        </p:txBody>
      </p:sp>
    </p:spTree>
    <p:extLst>
      <p:ext uri="{BB962C8B-B14F-4D97-AF65-F5344CB8AC3E}">
        <p14:creationId xmlns:p14="http://schemas.microsoft.com/office/powerpoint/2010/main" val="11040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character is righteous</a:t>
            </a:r>
          </a:p>
          <a:p>
            <a:pPr algn="just">
              <a:lnSpc>
                <a:spcPct val="114000"/>
              </a:lnSpc>
              <a:spcBef>
                <a:spcPts val="1200"/>
              </a:spcBef>
            </a:pPr>
            <a:r>
              <a:rPr lang="en-US" sz="2600" dirty="0"/>
              <a:t>“We know love by this, that He laid down His life for us; and we ought to lay down our lives for the brethren. But whoever has the world’s goods, and sees his brother in need and closes his heart against him, how does the love of God abide in him? Little children, </a:t>
            </a:r>
            <a:r>
              <a:rPr lang="en-US" sz="2600" b="1" dirty="0"/>
              <a:t>let us not love with word or with tongue, but in deed and truth</a:t>
            </a:r>
            <a:r>
              <a:rPr lang="en-US" sz="2600" dirty="0"/>
              <a:t>.” (1 John 3:16-18)</a:t>
            </a: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This is </a:t>
            </a:r>
            <a:r>
              <a:rPr lang="en-US" sz="3200" i="1" dirty="0"/>
              <a:t>why</a:t>
            </a:r>
            <a:r>
              <a:rPr lang="en-US" sz="3200" dirty="0"/>
              <a:t> it will happen – confirmation of character</a:t>
            </a:r>
            <a:br>
              <a:rPr lang="en-US" sz="3200" dirty="0"/>
            </a:br>
            <a:r>
              <a:rPr lang="en-US" sz="3200" dirty="0"/>
              <a:t>    (Matt. 25:37-40, 44-46)</a:t>
            </a:r>
          </a:p>
        </p:txBody>
      </p:sp>
    </p:spTree>
    <p:extLst>
      <p:ext uri="{BB962C8B-B14F-4D97-AF65-F5344CB8AC3E}">
        <p14:creationId xmlns:p14="http://schemas.microsoft.com/office/powerpoint/2010/main" val="17122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character is righteous</a:t>
            </a:r>
          </a:p>
          <a:p>
            <a:pPr algn="just">
              <a:lnSpc>
                <a:spcPct val="114000"/>
              </a:lnSpc>
              <a:spcBef>
                <a:spcPts val="1200"/>
              </a:spcBef>
            </a:pPr>
            <a:r>
              <a:rPr lang="en-US" sz="2600" dirty="0"/>
              <a:t>“What use is it, my brethren, if someone says he has faith but he has no works? Can that faith save him? </a:t>
            </a:r>
            <a:r>
              <a:rPr lang="en-US" sz="2600" b="1" dirty="0"/>
              <a:t>If a brother or sister is without clothing and in need of daily food</a:t>
            </a:r>
            <a:r>
              <a:rPr lang="en-US" sz="2600" dirty="0"/>
              <a:t>, and one of you says to them, ‘Go in peace, be warmed and be filled,’ and </a:t>
            </a:r>
            <a:r>
              <a:rPr lang="en-US" sz="2600" b="1" dirty="0"/>
              <a:t>yet you do not give them what is necessary for their body</a:t>
            </a:r>
            <a:r>
              <a:rPr lang="en-US" sz="2600" dirty="0"/>
              <a:t>, what use is that? Even so </a:t>
            </a:r>
            <a:r>
              <a:rPr lang="en-US" sz="2600" b="1" dirty="0"/>
              <a:t>faith, if it has no works, is dead</a:t>
            </a:r>
            <a:r>
              <a:rPr lang="en-US" sz="2600" dirty="0"/>
              <a:t>, being by itself.” (James 2:14-17)</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This is </a:t>
            </a:r>
            <a:r>
              <a:rPr lang="en-US" sz="3200" i="1" dirty="0"/>
              <a:t>why</a:t>
            </a:r>
            <a:r>
              <a:rPr lang="en-US" sz="3200" dirty="0"/>
              <a:t> it will happen – confirmation of character</a:t>
            </a:r>
            <a:br>
              <a:rPr lang="en-US" sz="3200" dirty="0"/>
            </a:br>
            <a:r>
              <a:rPr lang="en-US" sz="3200" dirty="0"/>
              <a:t>    (Matt. 25:37-40, 44-46)</a:t>
            </a:r>
          </a:p>
        </p:txBody>
      </p:sp>
    </p:spTree>
    <p:extLst>
      <p:ext uri="{BB962C8B-B14F-4D97-AF65-F5344CB8AC3E}">
        <p14:creationId xmlns:p14="http://schemas.microsoft.com/office/powerpoint/2010/main" val="32557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Their actions are offerings</a:t>
            </a:r>
          </a:p>
          <a:p>
            <a:pPr algn="just">
              <a:lnSpc>
                <a:spcPct val="114000"/>
              </a:lnSpc>
              <a:spcBef>
                <a:spcPts val="1200"/>
              </a:spcBef>
            </a:pPr>
            <a:r>
              <a:rPr lang="en-US" sz="2600" dirty="0"/>
              <a:t>“The King will answer and say to them, ‘Truly I say to you, to the extent that you did it to one of these brothers of Mine, even the least of them, </a:t>
            </a:r>
            <a:r>
              <a:rPr lang="en-US" sz="2600" b="1" dirty="0"/>
              <a:t>you did it to Me</a:t>
            </a:r>
            <a:r>
              <a:rPr lang="en-US" sz="2600" dirty="0"/>
              <a:t>.’” (Matthew 25:40)</a:t>
            </a:r>
          </a:p>
          <a:p>
            <a:pPr algn="just">
              <a:lnSpc>
                <a:spcPct val="114000"/>
              </a:lnSpc>
              <a:spcBef>
                <a:spcPts val="1200"/>
              </a:spcBef>
            </a:pPr>
            <a:r>
              <a:rPr lang="en-US" sz="2600" dirty="0"/>
              <a:t>“Then the King will say to those on His right, ‘Come, </a:t>
            </a:r>
            <a:r>
              <a:rPr lang="en-US" sz="2600" b="1" dirty="0"/>
              <a:t>you who are blessed</a:t>
            </a:r>
            <a:r>
              <a:rPr lang="en-US" sz="2600" dirty="0"/>
              <a:t> of My Father…’” (Matthew 25:34)</a:t>
            </a:r>
          </a:p>
          <a:p>
            <a:pPr algn="just">
              <a:lnSpc>
                <a:spcPct val="114000"/>
              </a:lnSpc>
              <a:spcBef>
                <a:spcPts val="1200"/>
              </a:spcBef>
            </a:pPr>
            <a:r>
              <a:rPr lang="en-US" sz="2600" dirty="0"/>
              <a:t>“He who has found his life will lose it, and </a:t>
            </a:r>
            <a:r>
              <a:rPr lang="en-US" sz="2600" b="1" dirty="0"/>
              <a:t>he who has lost his life for My sake will find it</a:t>
            </a:r>
            <a:r>
              <a:rPr lang="en-US" sz="2600" dirty="0"/>
              <a:t>.” (Matthew 10:39)</a:t>
            </a:r>
            <a:endParaRPr lang="en-US" sz="2600" b="1" spc="-150" dirty="0">
              <a:latin typeface="Open Sans Semibold"/>
            </a:endParaRPr>
          </a:p>
        </p:txBody>
      </p:sp>
      <p:sp>
        <p:nvSpPr>
          <p:cNvPr id="4" name="Rectangle 3"/>
          <p:cNvSpPr/>
          <p:nvPr/>
        </p:nvSpPr>
        <p:spPr>
          <a:xfrm>
            <a:off x="9662319" y="304800"/>
            <a:ext cx="9906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95720" y="304800"/>
            <a:ext cx="8382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4. This is </a:t>
            </a:r>
            <a:r>
              <a:rPr lang="en-US" sz="3200" i="1" dirty="0"/>
              <a:t>why</a:t>
            </a:r>
            <a:r>
              <a:rPr lang="en-US" sz="3200" dirty="0"/>
              <a:t> it will happen – confirmation of character</a:t>
            </a:r>
            <a:br>
              <a:rPr lang="en-US" sz="3200" dirty="0"/>
            </a:br>
            <a:r>
              <a:rPr lang="en-US" sz="3200" dirty="0"/>
              <a:t>    (Matt. 25:37-40, 44-46)</a:t>
            </a:r>
          </a:p>
        </p:txBody>
      </p:sp>
    </p:spTree>
    <p:extLst>
      <p:ext uri="{BB962C8B-B14F-4D97-AF65-F5344CB8AC3E}">
        <p14:creationId xmlns:p14="http://schemas.microsoft.com/office/powerpoint/2010/main" val="41892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seen</a:t>
            </a:r>
          </a:p>
          <a:p>
            <a:pPr algn="just">
              <a:lnSpc>
                <a:spcPct val="114000"/>
              </a:lnSpc>
              <a:spcBef>
                <a:spcPts val="1200"/>
              </a:spcBef>
            </a:pPr>
            <a:r>
              <a:rPr lang="en-US" sz="2600" dirty="0"/>
              <a:t>“…so will the coming of </a:t>
            </a:r>
            <a:r>
              <a:rPr lang="en-US" sz="2600" b="1" dirty="0"/>
              <a:t>the Son of Man </a:t>
            </a:r>
            <a:r>
              <a:rPr lang="en-US" sz="2600" dirty="0"/>
              <a:t>be… And then the sign of </a:t>
            </a:r>
            <a:r>
              <a:rPr lang="en-US" sz="2600" b="1" dirty="0"/>
              <a:t>the Son of Man </a:t>
            </a:r>
            <a:r>
              <a:rPr lang="en-US" sz="2600" dirty="0"/>
              <a:t>will appear in the sky…For the coming of </a:t>
            </a:r>
            <a:r>
              <a:rPr lang="en-US" sz="2600" b="1" dirty="0"/>
              <a:t>the Son of Man</a:t>
            </a:r>
            <a:r>
              <a:rPr lang="en-US" sz="2600" dirty="0"/>
              <a:t> will be just like the days of Noah…so will the coming of </a:t>
            </a:r>
            <a:r>
              <a:rPr lang="en-US" sz="2600" b="1" dirty="0"/>
              <a:t>the Son of Man </a:t>
            </a:r>
            <a:r>
              <a:rPr lang="en-US" sz="2600" dirty="0"/>
              <a:t>be…the </a:t>
            </a:r>
            <a:r>
              <a:rPr lang="en-US" sz="2600" b="1" dirty="0"/>
              <a:t>Son of Man </a:t>
            </a:r>
            <a:r>
              <a:rPr lang="en-US" sz="2600" dirty="0"/>
              <a:t>is coming at an hour when you do not think He will.” (Matt. 24:27, 30, 37, 39, 44)</a:t>
            </a:r>
            <a:endParaRPr lang="en-US" sz="2600" b="1" spc="-150" dirty="0">
              <a:latin typeface="Open Sans Semibold"/>
            </a:endParaRP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28208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lnSpc>
                <a:spcPct val="114000"/>
              </a:lnSpc>
              <a:spcBef>
                <a:spcPts val="1200"/>
              </a:spcBef>
            </a:pPr>
            <a:r>
              <a:rPr lang="en-US" sz="5400" spc="-150" dirty="0">
                <a:latin typeface="Open Sans Semibold"/>
              </a:rPr>
              <a:t>“Have courage and be kind”</a:t>
            </a:r>
          </a:p>
          <a:p>
            <a:pPr algn="ctr">
              <a:lnSpc>
                <a:spcPct val="114000"/>
              </a:lnSpc>
              <a:spcBef>
                <a:spcPts val="1200"/>
              </a:spcBef>
            </a:pPr>
            <a:r>
              <a:rPr lang="en-US" sz="5400" spc="-150" dirty="0">
                <a:latin typeface="Open Sans Semibold"/>
              </a:rPr>
              <a:t>The Parable of the Sheep &amp; the Goats</a:t>
            </a:r>
          </a:p>
          <a:p>
            <a:pPr algn="ctr">
              <a:lnSpc>
                <a:spcPct val="114000"/>
              </a:lnSpc>
              <a:spcBef>
                <a:spcPts val="1200"/>
              </a:spcBef>
            </a:pPr>
            <a:r>
              <a:rPr lang="en-US" sz="2600" spc="-150" dirty="0">
                <a:latin typeface="Open Sans Semibold"/>
              </a:rPr>
              <a:t>(Matthew 25:31-46)</a:t>
            </a:r>
          </a:p>
          <a:p>
            <a:pPr algn="ctr"/>
            <a:endParaRPr lang="en-US" sz="2600" spc="-150" dirty="0">
              <a:latin typeface="Open Sans Semibold"/>
            </a:endParaRPr>
          </a:p>
        </p:txBody>
      </p:sp>
    </p:spTree>
    <p:extLst>
      <p:ext uri="{BB962C8B-B14F-4D97-AF65-F5344CB8AC3E}">
        <p14:creationId xmlns:p14="http://schemas.microsoft.com/office/powerpoint/2010/main" val="31072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01011C-DC58-43B2-A7DC-FCF7C7591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seen</a:t>
            </a:r>
          </a:p>
          <a:p>
            <a:pPr algn="just">
              <a:lnSpc>
                <a:spcPct val="114000"/>
              </a:lnSpc>
              <a:spcBef>
                <a:spcPts val="1200"/>
              </a:spcBef>
            </a:pPr>
            <a:r>
              <a:rPr lang="en-US" sz="2600" dirty="0"/>
              <a:t>“</a:t>
            </a:r>
            <a:r>
              <a:rPr lang="en-US" sz="2600" b="1" dirty="0"/>
              <a:t>God is not a man</a:t>
            </a:r>
            <a:r>
              <a:rPr lang="en-US" sz="2600" dirty="0"/>
              <a:t>, that He should lie, </a:t>
            </a:r>
            <a:r>
              <a:rPr lang="en-US" sz="2600" b="1" dirty="0"/>
              <a:t>nor a son of man</a:t>
            </a:r>
            <a:r>
              <a:rPr lang="en-US" sz="2600" dirty="0"/>
              <a:t>, that He should repent; Has He said, and will He not do it? Or has He spoken, and will He not make it good?” (Num. 23:19)</a:t>
            </a:r>
          </a:p>
          <a:p>
            <a:pPr algn="just">
              <a:lnSpc>
                <a:spcPct val="114000"/>
              </a:lnSpc>
              <a:spcBef>
                <a:spcPts val="1200"/>
              </a:spcBef>
            </a:pPr>
            <a:r>
              <a:rPr lang="en-US" sz="2600" dirty="0"/>
              <a:t>“What is man that </a:t>
            </a:r>
            <a:r>
              <a:rPr lang="en-US" sz="2600" b="1" dirty="0"/>
              <a:t>You take thought of him</a:t>
            </a:r>
            <a:r>
              <a:rPr lang="en-US" sz="2600" dirty="0"/>
              <a:t>, and </a:t>
            </a:r>
            <a:r>
              <a:rPr lang="en-US" sz="2600" b="1" dirty="0"/>
              <a:t>the son of man that You care for him</a:t>
            </a:r>
            <a:r>
              <a:rPr lang="en-US" sz="2600" dirty="0"/>
              <a:t>?” (Psalm 8:4)</a:t>
            </a:r>
            <a:endParaRPr lang="en-US" sz="2600" b="1" spc="-150" dirty="0">
              <a:latin typeface="Open Sans Semibold"/>
            </a:endParaRP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207891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seen</a:t>
            </a:r>
          </a:p>
          <a:p>
            <a:pPr algn="just">
              <a:lnSpc>
                <a:spcPct val="114000"/>
              </a:lnSpc>
              <a:spcBef>
                <a:spcPts val="1200"/>
              </a:spcBef>
            </a:pPr>
            <a:r>
              <a:rPr lang="en-US" sz="2600" dirty="0"/>
              <a:t>“I kept looking in the night visions, and behold, with the clouds of heaven </a:t>
            </a:r>
            <a:r>
              <a:rPr lang="en-US" sz="2600" b="1" dirty="0"/>
              <a:t>One like a Son of Man was coming</a:t>
            </a:r>
            <a:r>
              <a:rPr lang="en-US" sz="2600" dirty="0"/>
              <a:t>, and He came up to the Ancient of Days and was presented before Him.” (Dan. 7:13)</a:t>
            </a:r>
          </a:p>
          <a:p>
            <a:pPr algn="just">
              <a:lnSpc>
                <a:spcPct val="114000"/>
              </a:lnSpc>
              <a:spcBef>
                <a:spcPts val="1200"/>
              </a:spcBef>
            </a:pPr>
            <a:r>
              <a:rPr lang="en-US" sz="2600" dirty="0"/>
              <a:t>“I, even I, am He who comforts you. Who are you that you are afraid of </a:t>
            </a:r>
            <a:r>
              <a:rPr lang="en-US" sz="2600" b="1" dirty="0"/>
              <a:t>man who dies </a:t>
            </a:r>
            <a:r>
              <a:rPr lang="en-US" sz="2600" dirty="0"/>
              <a:t>and of </a:t>
            </a:r>
            <a:r>
              <a:rPr lang="en-US" sz="2600" b="1" dirty="0"/>
              <a:t>the son of man who is made like grass</a:t>
            </a:r>
            <a:r>
              <a:rPr lang="en-US" sz="2600" dirty="0"/>
              <a:t>?” (Isaiah 51:12)</a:t>
            </a: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423955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seen</a:t>
            </a:r>
          </a:p>
          <a:p>
            <a:pPr algn="just">
              <a:lnSpc>
                <a:spcPct val="114000"/>
              </a:lnSpc>
              <a:spcBef>
                <a:spcPts val="1200"/>
              </a:spcBef>
            </a:pPr>
            <a:r>
              <a:rPr lang="en-US" sz="2600" dirty="0"/>
              <a:t>“And to Him was given dominion, glory and a kingdom, that </a:t>
            </a:r>
            <a:r>
              <a:rPr lang="en-US" sz="2600" b="1" dirty="0"/>
              <a:t>all the peoples</a:t>
            </a:r>
            <a:r>
              <a:rPr lang="en-US" sz="2600" dirty="0"/>
              <a:t>, nations and men of every language </a:t>
            </a:r>
            <a:r>
              <a:rPr lang="en-US" sz="2600" b="1" dirty="0"/>
              <a:t>might serve Him</a:t>
            </a:r>
            <a:r>
              <a:rPr lang="en-US" sz="2600" dirty="0"/>
              <a:t>. </a:t>
            </a:r>
            <a:r>
              <a:rPr lang="en-US" sz="2600" b="1" dirty="0"/>
              <a:t>His dominion is an everlasting dominion which will not pass away</a:t>
            </a:r>
            <a:r>
              <a:rPr lang="en-US" sz="2600" dirty="0"/>
              <a:t>; and His kingdom is one which will not be destroyed.” (Dan. 7:14)</a:t>
            </a:r>
            <a:endParaRPr lang="en-US" sz="2600" b="1" spc="-150" dirty="0">
              <a:latin typeface="Open Sans Semibold"/>
            </a:endParaRP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24227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seen</a:t>
            </a:r>
          </a:p>
          <a:p>
            <a:pPr algn="just">
              <a:lnSpc>
                <a:spcPct val="114000"/>
              </a:lnSpc>
              <a:spcBef>
                <a:spcPts val="1200"/>
              </a:spcBef>
            </a:pPr>
            <a:r>
              <a:rPr lang="en-US" sz="2600" dirty="0"/>
              <a:t>“…but </a:t>
            </a:r>
            <a:r>
              <a:rPr lang="en-US" sz="2600" b="1" dirty="0"/>
              <a:t>emptied Himself</a:t>
            </a:r>
            <a:r>
              <a:rPr lang="en-US" sz="2600" dirty="0"/>
              <a:t>, taking the form of a bond-servant, and </a:t>
            </a:r>
            <a:r>
              <a:rPr lang="en-US" sz="2600" b="1" dirty="0"/>
              <a:t>being made in the likeness of men</a:t>
            </a:r>
            <a:r>
              <a:rPr lang="en-US" sz="2600" dirty="0"/>
              <a:t>.” (Phil. 2:7)</a:t>
            </a:r>
          </a:p>
          <a:p>
            <a:pPr algn="just">
              <a:lnSpc>
                <a:spcPct val="114000"/>
              </a:lnSpc>
              <a:spcBef>
                <a:spcPts val="1200"/>
              </a:spcBef>
            </a:pPr>
            <a:r>
              <a:rPr lang="en-US" sz="2600" dirty="0"/>
              <a:t>“For we do not have a high priest </a:t>
            </a:r>
            <a:r>
              <a:rPr lang="en-US" sz="2600" b="1" dirty="0"/>
              <a:t>who cannot sympathize with our weaknesses</a:t>
            </a:r>
            <a:r>
              <a:rPr lang="en-US" sz="2600" dirty="0"/>
              <a:t>, but One who has been tempted in all things as we are, yet without sin.” (Heb. 4:15)</a:t>
            </a: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241132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He will be accompanied</a:t>
            </a:r>
          </a:p>
          <a:p>
            <a:pPr algn="just">
              <a:lnSpc>
                <a:spcPct val="114000"/>
              </a:lnSpc>
              <a:spcBef>
                <a:spcPts val="1200"/>
              </a:spcBef>
            </a:pPr>
            <a:r>
              <a:rPr lang="en-US" sz="2600" dirty="0"/>
              <a:t>“But when the Son of Man comes in His glory, and </a:t>
            </a:r>
            <a:r>
              <a:rPr lang="en-US" sz="2600" b="1" dirty="0"/>
              <a:t>all the angels with Him</a:t>
            </a:r>
            <a:r>
              <a:rPr lang="en-US" sz="2600" dirty="0"/>
              <a:t>, then He will sit on His glorious throne.” (Matt. 25:31)</a:t>
            </a:r>
          </a:p>
          <a:p>
            <a:pPr algn="just">
              <a:lnSpc>
                <a:spcPct val="114000"/>
              </a:lnSpc>
              <a:spcBef>
                <a:spcPts val="1200"/>
              </a:spcBef>
            </a:pPr>
            <a:r>
              <a:rPr lang="en-US" sz="2600" dirty="0"/>
              <a:t>“Then the devil left Him; and behold, </a:t>
            </a:r>
            <a:r>
              <a:rPr lang="en-US" sz="2600" b="1" dirty="0"/>
              <a:t>angels came and began to minister to Him</a:t>
            </a:r>
            <a:r>
              <a:rPr lang="en-US" sz="2600" dirty="0"/>
              <a:t>.” (Matt. 4:11)</a:t>
            </a:r>
          </a:p>
          <a:p>
            <a:pPr algn="just">
              <a:lnSpc>
                <a:spcPct val="114000"/>
              </a:lnSpc>
              <a:spcBef>
                <a:spcPts val="1200"/>
              </a:spcBef>
            </a:pPr>
            <a:r>
              <a:rPr lang="en-US" sz="2600" dirty="0"/>
              <a:t>“Now </a:t>
            </a:r>
            <a:r>
              <a:rPr lang="en-US" sz="2600" b="1" dirty="0"/>
              <a:t>an angel from heaven appeared to Him</a:t>
            </a:r>
            <a:r>
              <a:rPr lang="en-US" sz="2600" dirty="0"/>
              <a:t>, strengthening Him.” (Luke 22:43)</a:t>
            </a:r>
            <a:r>
              <a:rPr lang="en-US" sz="2600" spc="-150" dirty="0">
                <a:latin typeface="Open Sans Semibold"/>
              </a:rPr>
              <a:t>				</a:t>
            </a:r>
          </a:p>
        </p:txBody>
      </p:sp>
      <p:sp>
        <p:nvSpPr>
          <p:cNvPr id="3" name="Title 2"/>
          <p:cNvSpPr>
            <a:spLocks noGrp="1"/>
          </p:cNvSpPr>
          <p:nvPr>
            <p:ph type="title"/>
          </p:nvPr>
        </p:nvSpPr>
        <p:spPr/>
        <p:txBody>
          <a:bodyPr>
            <a:noAutofit/>
          </a:bodyPr>
          <a:lstStyle/>
          <a:p>
            <a:r>
              <a:rPr lang="en-US" sz="3200" dirty="0"/>
              <a:t>1. This is </a:t>
            </a:r>
            <a:r>
              <a:rPr lang="en-US" sz="3200" i="1" dirty="0"/>
              <a:t>when</a:t>
            </a:r>
            <a:r>
              <a:rPr lang="en-US" sz="3200" dirty="0"/>
              <a:t> it will happen – coming of Jesus</a:t>
            </a:r>
            <a:br>
              <a:rPr lang="en-US" sz="3200" dirty="0"/>
            </a:br>
            <a:r>
              <a:rPr lang="en-US" sz="3200" dirty="0"/>
              <a:t>   (Matt. 25:31)</a:t>
            </a:r>
          </a:p>
        </p:txBody>
      </p:sp>
    </p:spTree>
    <p:extLst>
      <p:ext uri="{BB962C8B-B14F-4D97-AF65-F5344CB8AC3E}">
        <p14:creationId xmlns:p14="http://schemas.microsoft.com/office/powerpoint/2010/main" val="38438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3820</Words>
  <Application>Microsoft Office PowerPoint</Application>
  <PresentationFormat>Custom</PresentationFormat>
  <Paragraphs>154</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Open Sans</vt:lpstr>
      <vt:lpstr>Open Sans Semibold</vt:lpstr>
      <vt:lpstr>Verdana</vt:lpstr>
      <vt:lpstr>Office Theme</vt:lpstr>
      <vt:lpstr> </vt:lpstr>
      <vt:lpstr>“Have courage &amp; be kind” – The Parable of the  Sheep &amp; the Goats (Matthew 25:31-46)</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1. This is when it will happen – coming of Jesus    (Matt. 25:31)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2. This is what will happen – consequences of actions     (Matt. 25:32-34, 41)</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3. This is who it will happen to – compassion of people     (Matt. 25:19-20, 22, 24)</vt:lpstr>
      <vt:lpstr>4. This is why it will happen – confirmation of character     (Matt. 25:37-40, 44-46)</vt:lpstr>
      <vt:lpstr>4. This is why it will happen – confirmation of character     (Matt. 25:37-40, 44-46)</vt:lpstr>
      <vt:lpstr>4. This is why it will happen – confirmation of character     (Matt. 25:37-40, 44-46)</vt:lpstr>
      <vt:lpstr>4. This is why it will happen – confirmation of character     (Matt. 25:37-40, 44-46)</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32</cp:revision>
  <dcterms:created xsi:type="dcterms:W3CDTF">2017-12-05T12:09:13Z</dcterms:created>
  <dcterms:modified xsi:type="dcterms:W3CDTF">2018-03-20T23:47:39Z</dcterms:modified>
</cp:coreProperties>
</file>